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883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7369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463566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875428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45090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1381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241930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54130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921819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000613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710230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368050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45187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378596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697869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559368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339269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908706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94380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864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235482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7437012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4823286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2712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9884723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3463054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78010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54402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9824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31562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886901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214515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3953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1" i="0">
                <a:solidFill>
                  <a:srgbClr val="3300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1" i="0">
                <a:solidFill>
                  <a:srgbClr val="3300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1" i="0">
                <a:solidFill>
                  <a:srgbClr val="3300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962900" y="152400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40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154767" y="152400"/>
            <a:ext cx="789980" cy="12952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6575" y="838488"/>
            <a:ext cx="8070850" cy="520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00" b="1" i="0">
                <a:solidFill>
                  <a:srgbClr val="3300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6575" y="1817698"/>
            <a:ext cx="8070850" cy="4572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jcthomas@vcu.edu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15200" y="1066800"/>
            <a:ext cx="0" cy="4495800"/>
          </a:xfrm>
          <a:custGeom>
            <a:avLst/>
            <a:gdLst/>
            <a:ahLst/>
            <a:cxnLst/>
            <a:rect l="l" t="t" r="r" b="b"/>
            <a:pathLst>
              <a:path h="4495800">
                <a:moveTo>
                  <a:pt x="0" y="0"/>
                </a:moveTo>
                <a:lnTo>
                  <a:pt x="0" y="44958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93331" y="2992437"/>
            <a:ext cx="201295" cy="201930"/>
          </a:xfrm>
          <a:custGeom>
            <a:avLst/>
            <a:gdLst/>
            <a:ahLst/>
            <a:cxnLst/>
            <a:rect l="l" t="t" r="r" b="b"/>
            <a:pathLst>
              <a:path w="201295" h="201930">
                <a:moveTo>
                  <a:pt x="106513" y="201434"/>
                </a:moveTo>
                <a:lnTo>
                  <a:pt x="62371" y="193048"/>
                </a:lnTo>
                <a:lnTo>
                  <a:pt x="27892" y="170035"/>
                </a:lnTo>
                <a:lnTo>
                  <a:pt x="6058" y="136025"/>
                </a:lnTo>
                <a:lnTo>
                  <a:pt x="0" y="109035"/>
                </a:lnTo>
                <a:lnTo>
                  <a:pt x="887" y="93091"/>
                </a:lnTo>
                <a:lnTo>
                  <a:pt x="14182" y="51172"/>
                </a:lnTo>
                <a:lnTo>
                  <a:pt x="40682" y="20190"/>
                </a:lnTo>
                <a:lnTo>
                  <a:pt x="76864" y="2805"/>
                </a:lnTo>
                <a:lnTo>
                  <a:pt x="100474" y="0"/>
                </a:lnTo>
                <a:lnTo>
                  <a:pt x="115078" y="1050"/>
                </a:lnTo>
                <a:lnTo>
                  <a:pt x="154409" y="15627"/>
                </a:lnTo>
                <a:lnTo>
                  <a:pt x="183941" y="44263"/>
                </a:lnTo>
                <a:lnTo>
                  <a:pt x="199712" y="82996"/>
                </a:lnTo>
                <a:lnTo>
                  <a:pt x="201226" y="97466"/>
                </a:lnTo>
                <a:lnTo>
                  <a:pt x="200223" y="112634"/>
                </a:lnTo>
                <a:lnTo>
                  <a:pt x="186130" y="153043"/>
                </a:lnTo>
                <a:lnTo>
                  <a:pt x="158343" y="183162"/>
                </a:lnTo>
                <a:lnTo>
                  <a:pt x="120635" y="199589"/>
                </a:lnTo>
                <a:lnTo>
                  <a:pt x="106513" y="20143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77494" y="2992437"/>
            <a:ext cx="201295" cy="201930"/>
          </a:xfrm>
          <a:custGeom>
            <a:avLst/>
            <a:gdLst/>
            <a:ahLst/>
            <a:cxnLst/>
            <a:rect l="l" t="t" r="r" b="b"/>
            <a:pathLst>
              <a:path w="201295" h="201930">
                <a:moveTo>
                  <a:pt x="106513" y="201434"/>
                </a:moveTo>
                <a:lnTo>
                  <a:pt x="62371" y="193048"/>
                </a:lnTo>
                <a:lnTo>
                  <a:pt x="27892" y="170035"/>
                </a:lnTo>
                <a:lnTo>
                  <a:pt x="6058" y="136025"/>
                </a:lnTo>
                <a:lnTo>
                  <a:pt x="0" y="109035"/>
                </a:lnTo>
                <a:lnTo>
                  <a:pt x="887" y="93091"/>
                </a:lnTo>
                <a:lnTo>
                  <a:pt x="14182" y="51172"/>
                </a:lnTo>
                <a:lnTo>
                  <a:pt x="40682" y="20190"/>
                </a:lnTo>
                <a:lnTo>
                  <a:pt x="76864" y="2805"/>
                </a:lnTo>
                <a:lnTo>
                  <a:pt x="100474" y="0"/>
                </a:lnTo>
                <a:lnTo>
                  <a:pt x="115078" y="1050"/>
                </a:lnTo>
                <a:lnTo>
                  <a:pt x="154409" y="15627"/>
                </a:lnTo>
                <a:lnTo>
                  <a:pt x="183941" y="44263"/>
                </a:lnTo>
                <a:lnTo>
                  <a:pt x="199712" y="82996"/>
                </a:lnTo>
                <a:lnTo>
                  <a:pt x="201226" y="97466"/>
                </a:lnTo>
                <a:lnTo>
                  <a:pt x="200223" y="112634"/>
                </a:lnTo>
                <a:lnTo>
                  <a:pt x="186130" y="153043"/>
                </a:lnTo>
                <a:lnTo>
                  <a:pt x="158343" y="183162"/>
                </a:lnTo>
                <a:lnTo>
                  <a:pt x="120635" y="199589"/>
                </a:lnTo>
                <a:lnTo>
                  <a:pt x="106513" y="20143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61656" y="2992437"/>
            <a:ext cx="201295" cy="201930"/>
          </a:xfrm>
          <a:custGeom>
            <a:avLst/>
            <a:gdLst/>
            <a:ahLst/>
            <a:cxnLst/>
            <a:rect l="l" t="t" r="r" b="b"/>
            <a:pathLst>
              <a:path w="201295" h="201930">
                <a:moveTo>
                  <a:pt x="106513" y="201434"/>
                </a:moveTo>
                <a:lnTo>
                  <a:pt x="62371" y="193048"/>
                </a:lnTo>
                <a:lnTo>
                  <a:pt x="27892" y="170035"/>
                </a:lnTo>
                <a:lnTo>
                  <a:pt x="6058" y="136025"/>
                </a:lnTo>
                <a:lnTo>
                  <a:pt x="0" y="109035"/>
                </a:lnTo>
                <a:lnTo>
                  <a:pt x="887" y="93091"/>
                </a:lnTo>
                <a:lnTo>
                  <a:pt x="14182" y="51172"/>
                </a:lnTo>
                <a:lnTo>
                  <a:pt x="40682" y="20190"/>
                </a:lnTo>
                <a:lnTo>
                  <a:pt x="76864" y="2805"/>
                </a:lnTo>
                <a:lnTo>
                  <a:pt x="100474" y="0"/>
                </a:lnTo>
                <a:lnTo>
                  <a:pt x="115078" y="1050"/>
                </a:lnTo>
                <a:lnTo>
                  <a:pt x="154409" y="15627"/>
                </a:lnTo>
                <a:lnTo>
                  <a:pt x="183941" y="44263"/>
                </a:lnTo>
                <a:lnTo>
                  <a:pt x="199712" y="82996"/>
                </a:lnTo>
                <a:lnTo>
                  <a:pt x="201226" y="97466"/>
                </a:lnTo>
                <a:lnTo>
                  <a:pt x="200223" y="112634"/>
                </a:lnTo>
                <a:lnTo>
                  <a:pt x="186130" y="153043"/>
                </a:lnTo>
                <a:lnTo>
                  <a:pt x="158343" y="183162"/>
                </a:lnTo>
                <a:lnTo>
                  <a:pt x="120635" y="199589"/>
                </a:lnTo>
                <a:lnTo>
                  <a:pt x="106513" y="20143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493331" y="3276600"/>
            <a:ext cx="201295" cy="201930"/>
          </a:xfrm>
          <a:custGeom>
            <a:avLst/>
            <a:gdLst/>
            <a:ahLst/>
            <a:cxnLst/>
            <a:rect l="l" t="t" r="r" b="b"/>
            <a:pathLst>
              <a:path w="201295" h="201929">
                <a:moveTo>
                  <a:pt x="106513" y="201434"/>
                </a:moveTo>
                <a:lnTo>
                  <a:pt x="62371" y="193048"/>
                </a:lnTo>
                <a:lnTo>
                  <a:pt x="27892" y="170035"/>
                </a:lnTo>
                <a:lnTo>
                  <a:pt x="6058" y="136024"/>
                </a:lnTo>
                <a:lnTo>
                  <a:pt x="0" y="109035"/>
                </a:lnTo>
                <a:lnTo>
                  <a:pt x="887" y="93091"/>
                </a:lnTo>
                <a:lnTo>
                  <a:pt x="14182" y="51172"/>
                </a:lnTo>
                <a:lnTo>
                  <a:pt x="40682" y="20190"/>
                </a:lnTo>
                <a:lnTo>
                  <a:pt x="76864" y="2805"/>
                </a:lnTo>
                <a:lnTo>
                  <a:pt x="100474" y="0"/>
                </a:lnTo>
                <a:lnTo>
                  <a:pt x="115078" y="1050"/>
                </a:lnTo>
                <a:lnTo>
                  <a:pt x="154409" y="15627"/>
                </a:lnTo>
                <a:lnTo>
                  <a:pt x="183941" y="44263"/>
                </a:lnTo>
                <a:lnTo>
                  <a:pt x="199712" y="82996"/>
                </a:lnTo>
                <a:lnTo>
                  <a:pt x="201226" y="97466"/>
                </a:lnTo>
                <a:lnTo>
                  <a:pt x="200223" y="112634"/>
                </a:lnTo>
                <a:lnTo>
                  <a:pt x="186130" y="153043"/>
                </a:lnTo>
                <a:lnTo>
                  <a:pt x="158343" y="183162"/>
                </a:lnTo>
                <a:lnTo>
                  <a:pt x="120635" y="199589"/>
                </a:lnTo>
                <a:lnTo>
                  <a:pt x="106513" y="20143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77494" y="3276600"/>
            <a:ext cx="201295" cy="201930"/>
          </a:xfrm>
          <a:custGeom>
            <a:avLst/>
            <a:gdLst/>
            <a:ahLst/>
            <a:cxnLst/>
            <a:rect l="l" t="t" r="r" b="b"/>
            <a:pathLst>
              <a:path w="201295" h="201929">
                <a:moveTo>
                  <a:pt x="106513" y="201434"/>
                </a:moveTo>
                <a:lnTo>
                  <a:pt x="62371" y="193048"/>
                </a:lnTo>
                <a:lnTo>
                  <a:pt x="27892" y="170035"/>
                </a:lnTo>
                <a:lnTo>
                  <a:pt x="6058" y="136024"/>
                </a:lnTo>
                <a:lnTo>
                  <a:pt x="0" y="109035"/>
                </a:lnTo>
                <a:lnTo>
                  <a:pt x="887" y="93091"/>
                </a:lnTo>
                <a:lnTo>
                  <a:pt x="14182" y="51172"/>
                </a:lnTo>
                <a:lnTo>
                  <a:pt x="40682" y="20190"/>
                </a:lnTo>
                <a:lnTo>
                  <a:pt x="76864" y="2805"/>
                </a:lnTo>
                <a:lnTo>
                  <a:pt x="100474" y="0"/>
                </a:lnTo>
                <a:lnTo>
                  <a:pt x="115078" y="1050"/>
                </a:lnTo>
                <a:lnTo>
                  <a:pt x="154409" y="15627"/>
                </a:lnTo>
                <a:lnTo>
                  <a:pt x="183941" y="44263"/>
                </a:lnTo>
                <a:lnTo>
                  <a:pt x="199712" y="82996"/>
                </a:lnTo>
                <a:lnTo>
                  <a:pt x="201226" y="97466"/>
                </a:lnTo>
                <a:lnTo>
                  <a:pt x="200223" y="112634"/>
                </a:lnTo>
                <a:lnTo>
                  <a:pt x="186130" y="153043"/>
                </a:lnTo>
                <a:lnTo>
                  <a:pt x="158343" y="183162"/>
                </a:lnTo>
                <a:lnTo>
                  <a:pt x="120635" y="199589"/>
                </a:lnTo>
                <a:lnTo>
                  <a:pt x="106513" y="20143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061656" y="3276600"/>
            <a:ext cx="201295" cy="201930"/>
          </a:xfrm>
          <a:custGeom>
            <a:avLst/>
            <a:gdLst/>
            <a:ahLst/>
            <a:cxnLst/>
            <a:rect l="l" t="t" r="r" b="b"/>
            <a:pathLst>
              <a:path w="201295" h="201929">
                <a:moveTo>
                  <a:pt x="106513" y="201434"/>
                </a:moveTo>
                <a:lnTo>
                  <a:pt x="62371" y="193048"/>
                </a:lnTo>
                <a:lnTo>
                  <a:pt x="27892" y="170035"/>
                </a:lnTo>
                <a:lnTo>
                  <a:pt x="6058" y="136024"/>
                </a:lnTo>
                <a:lnTo>
                  <a:pt x="0" y="109035"/>
                </a:lnTo>
                <a:lnTo>
                  <a:pt x="887" y="93091"/>
                </a:lnTo>
                <a:lnTo>
                  <a:pt x="14182" y="51172"/>
                </a:lnTo>
                <a:lnTo>
                  <a:pt x="40682" y="20190"/>
                </a:lnTo>
                <a:lnTo>
                  <a:pt x="76864" y="2805"/>
                </a:lnTo>
                <a:lnTo>
                  <a:pt x="100474" y="0"/>
                </a:lnTo>
                <a:lnTo>
                  <a:pt x="115078" y="1050"/>
                </a:lnTo>
                <a:lnTo>
                  <a:pt x="154409" y="15627"/>
                </a:lnTo>
                <a:lnTo>
                  <a:pt x="183941" y="44263"/>
                </a:lnTo>
                <a:lnTo>
                  <a:pt x="199712" y="82996"/>
                </a:lnTo>
                <a:lnTo>
                  <a:pt x="201226" y="97466"/>
                </a:lnTo>
                <a:lnTo>
                  <a:pt x="200223" y="112634"/>
                </a:lnTo>
                <a:lnTo>
                  <a:pt x="186130" y="153043"/>
                </a:lnTo>
                <a:lnTo>
                  <a:pt x="158343" y="183162"/>
                </a:lnTo>
                <a:lnTo>
                  <a:pt x="120635" y="199589"/>
                </a:lnTo>
                <a:lnTo>
                  <a:pt x="106513" y="20143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45819" y="3276600"/>
            <a:ext cx="201295" cy="201930"/>
          </a:xfrm>
          <a:custGeom>
            <a:avLst/>
            <a:gdLst/>
            <a:ahLst/>
            <a:cxnLst/>
            <a:rect l="l" t="t" r="r" b="b"/>
            <a:pathLst>
              <a:path w="201295" h="201929">
                <a:moveTo>
                  <a:pt x="106513" y="201434"/>
                </a:moveTo>
                <a:lnTo>
                  <a:pt x="62371" y="193048"/>
                </a:lnTo>
                <a:lnTo>
                  <a:pt x="27892" y="170035"/>
                </a:lnTo>
                <a:lnTo>
                  <a:pt x="6058" y="136024"/>
                </a:lnTo>
                <a:lnTo>
                  <a:pt x="0" y="109035"/>
                </a:lnTo>
                <a:lnTo>
                  <a:pt x="887" y="93091"/>
                </a:lnTo>
                <a:lnTo>
                  <a:pt x="14182" y="51172"/>
                </a:lnTo>
                <a:lnTo>
                  <a:pt x="40682" y="20190"/>
                </a:lnTo>
                <a:lnTo>
                  <a:pt x="76864" y="2805"/>
                </a:lnTo>
                <a:lnTo>
                  <a:pt x="100474" y="0"/>
                </a:lnTo>
                <a:lnTo>
                  <a:pt x="115078" y="1050"/>
                </a:lnTo>
                <a:lnTo>
                  <a:pt x="154409" y="15627"/>
                </a:lnTo>
                <a:lnTo>
                  <a:pt x="183941" y="44263"/>
                </a:lnTo>
                <a:lnTo>
                  <a:pt x="199712" y="82996"/>
                </a:lnTo>
                <a:lnTo>
                  <a:pt x="201226" y="97466"/>
                </a:lnTo>
                <a:lnTo>
                  <a:pt x="200223" y="112634"/>
                </a:lnTo>
                <a:lnTo>
                  <a:pt x="186130" y="153043"/>
                </a:lnTo>
                <a:lnTo>
                  <a:pt x="158343" y="183162"/>
                </a:lnTo>
                <a:lnTo>
                  <a:pt x="120635" y="199589"/>
                </a:lnTo>
                <a:lnTo>
                  <a:pt x="106513" y="201434"/>
                </a:lnTo>
                <a:close/>
              </a:path>
            </a:pathLst>
          </a:custGeom>
          <a:solidFill>
            <a:srgbClr val="66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493331" y="3560762"/>
            <a:ext cx="201295" cy="201930"/>
          </a:xfrm>
          <a:custGeom>
            <a:avLst/>
            <a:gdLst/>
            <a:ahLst/>
            <a:cxnLst/>
            <a:rect l="l" t="t" r="r" b="b"/>
            <a:pathLst>
              <a:path w="201295" h="201929">
                <a:moveTo>
                  <a:pt x="106513" y="201434"/>
                </a:moveTo>
                <a:lnTo>
                  <a:pt x="62371" y="193048"/>
                </a:lnTo>
                <a:lnTo>
                  <a:pt x="27892" y="170035"/>
                </a:lnTo>
                <a:lnTo>
                  <a:pt x="6058" y="136024"/>
                </a:lnTo>
                <a:lnTo>
                  <a:pt x="0" y="109035"/>
                </a:lnTo>
                <a:lnTo>
                  <a:pt x="887" y="93091"/>
                </a:lnTo>
                <a:lnTo>
                  <a:pt x="14182" y="51172"/>
                </a:lnTo>
                <a:lnTo>
                  <a:pt x="40682" y="20190"/>
                </a:lnTo>
                <a:lnTo>
                  <a:pt x="76864" y="2805"/>
                </a:lnTo>
                <a:lnTo>
                  <a:pt x="100474" y="0"/>
                </a:lnTo>
                <a:lnTo>
                  <a:pt x="115078" y="1050"/>
                </a:lnTo>
                <a:lnTo>
                  <a:pt x="154409" y="15627"/>
                </a:lnTo>
                <a:lnTo>
                  <a:pt x="183941" y="44263"/>
                </a:lnTo>
                <a:lnTo>
                  <a:pt x="199712" y="82996"/>
                </a:lnTo>
                <a:lnTo>
                  <a:pt x="201226" y="97466"/>
                </a:lnTo>
                <a:lnTo>
                  <a:pt x="200223" y="112634"/>
                </a:lnTo>
                <a:lnTo>
                  <a:pt x="186130" y="153043"/>
                </a:lnTo>
                <a:lnTo>
                  <a:pt x="158343" y="183162"/>
                </a:lnTo>
                <a:lnTo>
                  <a:pt x="120635" y="199589"/>
                </a:lnTo>
                <a:lnTo>
                  <a:pt x="106513" y="20143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777494" y="3560762"/>
            <a:ext cx="201295" cy="201930"/>
          </a:xfrm>
          <a:custGeom>
            <a:avLst/>
            <a:gdLst/>
            <a:ahLst/>
            <a:cxnLst/>
            <a:rect l="l" t="t" r="r" b="b"/>
            <a:pathLst>
              <a:path w="201295" h="201929">
                <a:moveTo>
                  <a:pt x="106513" y="201434"/>
                </a:moveTo>
                <a:lnTo>
                  <a:pt x="62371" y="193048"/>
                </a:lnTo>
                <a:lnTo>
                  <a:pt x="27892" y="170035"/>
                </a:lnTo>
                <a:lnTo>
                  <a:pt x="6058" y="136024"/>
                </a:lnTo>
                <a:lnTo>
                  <a:pt x="0" y="109035"/>
                </a:lnTo>
                <a:lnTo>
                  <a:pt x="887" y="93091"/>
                </a:lnTo>
                <a:lnTo>
                  <a:pt x="14182" y="51172"/>
                </a:lnTo>
                <a:lnTo>
                  <a:pt x="40682" y="20190"/>
                </a:lnTo>
                <a:lnTo>
                  <a:pt x="76864" y="2805"/>
                </a:lnTo>
                <a:lnTo>
                  <a:pt x="100474" y="0"/>
                </a:lnTo>
                <a:lnTo>
                  <a:pt x="115078" y="1050"/>
                </a:lnTo>
                <a:lnTo>
                  <a:pt x="154409" y="15627"/>
                </a:lnTo>
                <a:lnTo>
                  <a:pt x="183941" y="44263"/>
                </a:lnTo>
                <a:lnTo>
                  <a:pt x="199712" y="82996"/>
                </a:lnTo>
                <a:lnTo>
                  <a:pt x="201226" y="97466"/>
                </a:lnTo>
                <a:lnTo>
                  <a:pt x="200223" y="112634"/>
                </a:lnTo>
                <a:lnTo>
                  <a:pt x="186130" y="153043"/>
                </a:lnTo>
                <a:lnTo>
                  <a:pt x="158343" y="183162"/>
                </a:lnTo>
                <a:lnTo>
                  <a:pt x="120635" y="199589"/>
                </a:lnTo>
                <a:lnTo>
                  <a:pt x="106513" y="20143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061656" y="3560762"/>
            <a:ext cx="201295" cy="201930"/>
          </a:xfrm>
          <a:custGeom>
            <a:avLst/>
            <a:gdLst/>
            <a:ahLst/>
            <a:cxnLst/>
            <a:rect l="l" t="t" r="r" b="b"/>
            <a:pathLst>
              <a:path w="201295" h="201929">
                <a:moveTo>
                  <a:pt x="106513" y="201434"/>
                </a:moveTo>
                <a:lnTo>
                  <a:pt x="62371" y="193048"/>
                </a:lnTo>
                <a:lnTo>
                  <a:pt x="27892" y="170035"/>
                </a:lnTo>
                <a:lnTo>
                  <a:pt x="6058" y="136024"/>
                </a:lnTo>
                <a:lnTo>
                  <a:pt x="0" y="109035"/>
                </a:lnTo>
                <a:lnTo>
                  <a:pt x="887" y="93091"/>
                </a:lnTo>
                <a:lnTo>
                  <a:pt x="14182" y="51172"/>
                </a:lnTo>
                <a:lnTo>
                  <a:pt x="40682" y="20190"/>
                </a:lnTo>
                <a:lnTo>
                  <a:pt x="76864" y="2805"/>
                </a:lnTo>
                <a:lnTo>
                  <a:pt x="100474" y="0"/>
                </a:lnTo>
                <a:lnTo>
                  <a:pt x="115078" y="1050"/>
                </a:lnTo>
                <a:lnTo>
                  <a:pt x="154409" y="15627"/>
                </a:lnTo>
                <a:lnTo>
                  <a:pt x="183941" y="44263"/>
                </a:lnTo>
                <a:lnTo>
                  <a:pt x="199712" y="82996"/>
                </a:lnTo>
                <a:lnTo>
                  <a:pt x="201226" y="97466"/>
                </a:lnTo>
                <a:lnTo>
                  <a:pt x="200223" y="112634"/>
                </a:lnTo>
                <a:lnTo>
                  <a:pt x="186130" y="153043"/>
                </a:lnTo>
                <a:lnTo>
                  <a:pt x="158343" y="183162"/>
                </a:lnTo>
                <a:lnTo>
                  <a:pt x="120635" y="199589"/>
                </a:lnTo>
                <a:lnTo>
                  <a:pt x="106513" y="201434"/>
                </a:lnTo>
                <a:close/>
              </a:path>
            </a:pathLst>
          </a:custGeom>
          <a:solidFill>
            <a:srgbClr val="66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45819" y="3560762"/>
            <a:ext cx="201295" cy="201930"/>
          </a:xfrm>
          <a:custGeom>
            <a:avLst/>
            <a:gdLst/>
            <a:ahLst/>
            <a:cxnLst/>
            <a:rect l="l" t="t" r="r" b="b"/>
            <a:pathLst>
              <a:path w="201295" h="201929">
                <a:moveTo>
                  <a:pt x="106513" y="201434"/>
                </a:moveTo>
                <a:lnTo>
                  <a:pt x="62371" y="193048"/>
                </a:lnTo>
                <a:lnTo>
                  <a:pt x="27892" y="170035"/>
                </a:lnTo>
                <a:lnTo>
                  <a:pt x="6058" y="136024"/>
                </a:lnTo>
                <a:lnTo>
                  <a:pt x="0" y="109035"/>
                </a:lnTo>
                <a:lnTo>
                  <a:pt x="887" y="93091"/>
                </a:lnTo>
                <a:lnTo>
                  <a:pt x="14182" y="51172"/>
                </a:lnTo>
                <a:lnTo>
                  <a:pt x="40682" y="20190"/>
                </a:lnTo>
                <a:lnTo>
                  <a:pt x="76864" y="2805"/>
                </a:lnTo>
                <a:lnTo>
                  <a:pt x="100474" y="0"/>
                </a:lnTo>
                <a:lnTo>
                  <a:pt x="115078" y="1050"/>
                </a:lnTo>
                <a:lnTo>
                  <a:pt x="154409" y="15627"/>
                </a:lnTo>
                <a:lnTo>
                  <a:pt x="183941" y="44263"/>
                </a:lnTo>
                <a:lnTo>
                  <a:pt x="199712" y="82996"/>
                </a:lnTo>
                <a:lnTo>
                  <a:pt x="201226" y="97466"/>
                </a:lnTo>
                <a:lnTo>
                  <a:pt x="200223" y="112634"/>
                </a:lnTo>
                <a:lnTo>
                  <a:pt x="186130" y="153043"/>
                </a:lnTo>
                <a:lnTo>
                  <a:pt x="158343" y="183162"/>
                </a:lnTo>
                <a:lnTo>
                  <a:pt x="120635" y="199589"/>
                </a:lnTo>
                <a:lnTo>
                  <a:pt x="106513" y="201434"/>
                </a:lnTo>
                <a:close/>
              </a:path>
            </a:pathLst>
          </a:custGeom>
          <a:solidFill>
            <a:srgbClr val="66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629981" y="3560762"/>
            <a:ext cx="201295" cy="201930"/>
          </a:xfrm>
          <a:custGeom>
            <a:avLst/>
            <a:gdLst/>
            <a:ahLst/>
            <a:cxnLst/>
            <a:rect l="l" t="t" r="r" b="b"/>
            <a:pathLst>
              <a:path w="201295" h="201929">
                <a:moveTo>
                  <a:pt x="106513" y="201434"/>
                </a:moveTo>
                <a:lnTo>
                  <a:pt x="62371" y="193048"/>
                </a:lnTo>
                <a:lnTo>
                  <a:pt x="27892" y="170035"/>
                </a:lnTo>
                <a:lnTo>
                  <a:pt x="6058" y="136024"/>
                </a:lnTo>
                <a:lnTo>
                  <a:pt x="0" y="109035"/>
                </a:lnTo>
                <a:lnTo>
                  <a:pt x="887" y="93091"/>
                </a:lnTo>
                <a:lnTo>
                  <a:pt x="14182" y="51172"/>
                </a:lnTo>
                <a:lnTo>
                  <a:pt x="40682" y="20190"/>
                </a:lnTo>
                <a:lnTo>
                  <a:pt x="76864" y="2805"/>
                </a:lnTo>
                <a:lnTo>
                  <a:pt x="100474" y="0"/>
                </a:lnTo>
                <a:lnTo>
                  <a:pt x="115078" y="1050"/>
                </a:lnTo>
                <a:lnTo>
                  <a:pt x="154409" y="15627"/>
                </a:lnTo>
                <a:lnTo>
                  <a:pt x="183941" y="44263"/>
                </a:lnTo>
                <a:lnTo>
                  <a:pt x="199712" y="82996"/>
                </a:lnTo>
                <a:lnTo>
                  <a:pt x="201226" y="97466"/>
                </a:lnTo>
                <a:lnTo>
                  <a:pt x="200223" y="112634"/>
                </a:lnTo>
                <a:lnTo>
                  <a:pt x="186130" y="153043"/>
                </a:lnTo>
                <a:lnTo>
                  <a:pt x="158343" y="183162"/>
                </a:lnTo>
                <a:lnTo>
                  <a:pt x="120635" y="199589"/>
                </a:lnTo>
                <a:lnTo>
                  <a:pt x="106513" y="201434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493465" y="3843337"/>
            <a:ext cx="201295" cy="203200"/>
          </a:xfrm>
          <a:custGeom>
            <a:avLst/>
            <a:gdLst/>
            <a:ahLst/>
            <a:cxnLst/>
            <a:rect l="l" t="t" r="r" b="b"/>
            <a:pathLst>
              <a:path w="201295" h="203200">
                <a:moveTo>
                  <a:pt x="107539" y="202944"/>
                </a:moveTo>
                <a:lnTo>
                  <a:pt x="63101" y="194696"/>
                </a:lnTo>
                <a:lnTo>
                  <a:pt x="28451" y="171933"/>
                </a:lnTo>
                <a:lnTo>
                  <a:pt x="6368" y="138216"/>
                </a:lnTo>
                <a:lnTo>
                  <a:pt x="0" y="111412"/>
                </a:lnTo>
                <a:lnTo>
                  <a:pt x="834" y="95181"/>
                </a:lnTo>
                <a:lnTo>
                  <a:pt x="13755" y="52624"/>
                </a:lnTo>
                <a:lnTo>
                  <a:pt x="39650" y="21167"/>
                </a:lnTo>
                <a:lnTo>
                  <a:pt x="75112" y="3245"/>
                </a:lnTo>
                <a:lnTo>
                  <a:pt x="100340" y="0"/>
                </a:lnTo>
                <a:lnTo>
                  <a:pt x="114888" y="1050"/>
                </a:lnTo>
                <a:lnTo>
                  <a:pt x="154092" y="15632"/>
                </a:lnTo>
                <a:lnTo>
                  <a:pt x="183593" y="44294"/>
                </a:lnTo>
                <a:lnTo>
                  <a:pt x="199478" y="83090"/>
                </a:lnTo>
                <a:lnTo>
                  <a:pt x="201069" y="97591"/>
                </a:lnTo>
                <a:lnTo>
                  <a:pt x="200087" y="112923"/>
                </a:lnTo>
                <a:lnTo>
                  <a:pt x="186200" y="153716"/>
                </a:lnTo>
                <a:lnTo>
                  <a:pt x="158777" y="184153"/>
                </a:lnTo>
                <a:lnTo>
                  <a:pt x="121511" y="200946"/>
                </a:lnTo>
                <a:lnTo>
                  <a:pt x="107539" y="202944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777628" y="3843337"/>
            <a:ext cx="201295" cy="203200"/>
          </a:xfrm>
          <a:custGeom>
            <a:avLst/>
            <a:gdLst/>
            <a:ahLst/>
            <a:cxnLst/>
            <a:rect l="l" t="t" r="r" b="b"/>
            <a:pathLst>
              <a:path w="201295" h="203200">
                <a:moveTo>
                  <a:pt x="107539" y="202944"/>
                </a:moveTo>
                <a:lnTo>
                  <a:pt x="63101" y="194696"/>
                </a:lnTo>
                <a:lnTo>
                  <a:pt x="28451" y="171933"/>
                </a:lnTo>
                <a:lnTo>
                  <a:pt x="6368" y="138216"/>
                </a:lnTo>
                <a:lnTo>
                  <a:pt x="0" y="111412"/>
                </a:lnTo>
                <a:lnTo>
                  <a:pt x="834" y="95181"/>
                </a:lnTo>
                <a:lnTo>
                  <a:pt x="13755" y="52624"/>
                </a:lnTo>
                <a:lnTo>
                  <a:pt x="39650" y="21167"/>
                </a:lnTo>
                <a:lnTo>
                  <a:pt x="75112" y="3245"/>
                </a:lnTo>
                <a:lnTo>
                  <a:pt x="100340" y="0"/>
                </a:lnTo>
                <a:lnTo>
                  <a:pt x="114888" y="1050"/>
                </a:lnTo>
                <a:lnTo>
                  <a:pt x="154092" y="15632"/>
                </a:lnTo>
                <a:lnTo>
                  <a:pt x="183593" y="44294"/>
                </a:lnTo>
                <a:lnTo>
                  <a:pt x="199478" y="83090"/>
                </a:lnTo>
                <a:lnTo>
                  <a:pt x="201069" y="97591"/>
                </a:lnTo>
                <a:lnTo>
                  <a:pt x="200087" y="112923"/>
                </a:lnTo>
                <a:lnTo>
                  <a:pt x="186200" y="153716"/>
                </a:lnTo>
                <a:lnTo>
                  <a:pt x="158777" y="184153"/>
                </a:lnTo>
                <a:lnTo>
                  <a:pt x="121511" y="200946"/>
                </a:lnTo>
                <a:lnTo>
                  <a:pt x="107539" y="202944"/>
                </a:lnTo>
                <a:close/>
              </a:path>
            </a:pathLst>
          </a:custGeom>
          <a:solidFill>
            <a:srgbClr val="66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061790" y="3843337"/>
            <a:ext cx="201295" cy="203200"/>
          </a:xfrm>
          <a:custGeom>
            <a:avLst/>
            <a:gdLst/>
            <a:ahLst/>
            <a:cxnLst/>
            <a:rect l="l" t="t" r="r" b="b"/>
            <a:pathLst>
              <a:path w="201295" h="203200">
                <a:moveTo>
                  <a:pt x="107539" y="202944"/>
                </a:moveTo>
                <a:lnTo>
                  <a:pt x="63101" y="194696"/>
                </a:lnTo>
                <a:lnTo>
                  <a:pt x="28451" y="171933"/>
                </a:lnTo>
                <a:lnTo>
                  <a:pt x="6368" y="138216"/>
                </a:lnTo>
                <a:lnTo>
                  <a:pt x="0" y="111412"/>
                </a:lnTo>
                <a:lnTo>
                  <a:pt x="834" y="95181"/>
                </a:lnTo>
                <a:lnTo>
                  <a:pt x="13755" y="52624"/>
                </a:lnTo>
                <a:lnTo>
                  <a:pt x="39650" y="21167"/>
                </a:lnTo>
                <a:lnTo>
                  <a:pt x="75112" y="3245"/>
                </a:lnTo>
                <a:lnTo>
                  <a:pt x="100340" y="0"/>
                </a:lnTo>
                <a:lnTo>
                  <a:pt x="114888" y="1050"/>
                </a:lnTo>
                <a:lnTo>
                  <a:pt x="154092" y="15632"/>
                </a:lnTo>
                <a:lnTo>
                  <a:pt x="183593" y="44294"/>
                </a:lnTo>
                <a:lnTo>
                  <a:pt x="199478" y="83090"/>
                </a:lnTo>
                <a:lnTo>
                  <a:pt x="201069" y="97591"/>
                </a:lnTo>
                <a:lnTo>
                  <a:pt x="200087" y="112923"/>
                </a:lnTo>
                <a:lnTo>
                  <a:pt x="186200" y="153716"/>
                </a:lnTo>
                <a:lnTo>
                  <a:pt x="158777" y="184153"/>
                </a:lnTo>
                <a:lnTo>
                  <a:pt x="121511" y="200946"/>
                </a:lnTo>
                <a:lnTo>
                  <a:pt x="107539" y="202944"/>
                </a:lnTo>
                <a:close/>
              </a:path>
            </a:pathLst>
          </a:custGeom>
          <a:solidFill>
            <a:srgbClr val="66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345953" y="3843337"/>
            <a:ext cx="201295" cy="203200"/>
          </a:xfrm>
          <a:custGeom>
            <a:avLst/>
            <a:gdLst/>
            <a:ahLst/>
            <a:cxnLst/>
            <a:rect l="l" t="t" r="r" b="b"/>
            <a:pathLst>
              <a:path w="201295" h="203200">
                <a:moveTo>
                  <a:pt x="107539" y="202944"/>
                </a:moveTo>
                <a:lnTo>
                  <a:pt x="63101" y="194696"/>
                </a:lnTo>
                <a:lnTo>
                  <a:pt x="28451" y="171933"/>
                </a:lnTo>
                <a:lnTo>
                  <a:pt x="6368" y="138216"/>
                </a:lnTo>
                <a:lnTo>
                  <a:pt x="0" y="111412"/>
                </a:lnTo>
                <a:lnTo>
                  <a:pt x="834" y="95181"/>
                </a:lnTo>
                <a:lnTo>
                  <a:pt x="13755" y="52624"/>
                </a:lnTo>
                <a:lnTo>
                  <a:pt x="39650" y="21167"/>
                </a:lnTo>
                <a:lnTo>
                  <a:pt x="75112" y="3245"/>
                </a:lnTo>
                <a:lnTo>
                  <a:pt x="100340" y="0"/>
                </a:lnTo>
                <a:lnTo>
                  <a:pt x="114888" y="1050"/>
                </a:lnTo>
                <a:lnTo>
                  <a:pt x="154092" y="15632"/>
                </a:lnTo>
                <a:lnTo>
                  <a:pt x="183593" y="44294"/>
                </a:lnTo>
                <a:lnTo>
                  <a:pt x="199478" y="83090"/>
                </a:lnTo>
                <a:lnTo>
                  <a:pt x="201069" y="97591"/>
                </a:lnTo>
                <a:lnTo>
                  <a:pt x="200087" y="112923"/>
                </a:lnTo>
                <a:lnTo>
                  <a:pt x="186200" y="153716"/>
                </a:lnTo>
                <a:lnTo>
                  <a:pt x="158777" y="184153"/>
                </a:lnTo>
                <a:lnTo>
                  <a:pt x="121511" y="200946"/>
                </a:lnTo>
                <a:lnTo>
                  <a:pt x="107539" y="202944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493465" y="4127500"/>
            <a:ext cx="201295" cy="203200"/>
          </a:xfrm>
          <a:custGeom>
            <a:avLst/>
            <a:gdLst/>
            <a:ahLst/>
            <a:cxnLst/>
            <a:rect l="l" t="t" r="r" b="b"/>
            <a:pathLst>
              <a:path w="201295" h="203200">
                <a:moveTo>
                  <a:pt x="107539" y="202944"/>
                </a:moveTo>
                <a:lnTo>
                  <a:pt x="63101" y="194696"/>
                </a:lnTo>
                <a:lnTo>
                  <a:pt x="28451" y="171933"/>
                </a:lnTo>
                <a:lnTo>
                  <a:pt x="6368" y="138216"/>
                </a:lnTo>
                <a:lnTo>
                  <a:pt x="0" y="111412"/>
                </a:lnTo>
                <a:lnTo>
                  <a:pt x="834" y="95181"/>
                </a:lnTo>
                <a:lnTo>
                  <a:pt x="13755" y="52624"/>
                </a:lnTo>
                <a:lnTo>
                  <a:pt x="39650" y="21167"/>
                </a:lnTo>
                <a:lnTo>
                  <a:pt x="75112" y="3245"/>
                </a:lnTo>
                <a:lnTo>
                  <a:pt x="100340" y="0"/>
                </a:lnTo>
                <a:lnTo>
                  <a:pt x="114888" y="1050"/>
                </a:lnTo>
                <a:lnTo>
                  <a:pt x="154092" y="15632"/>
                </a:lnTo>
                <a:lnTo>
                  <a:pt x="183593" y="44294"/>
                </a:lnTo>
                <a:lnTo>
                  <a:pt x="199478" y="83090"/>
                </a:lnTo>
                <a:lnTo>
                  <a:pt x="201069" y="97591"/>
                </a:lnTo>
                <a:lnTo>
                  <a:pt x="200087" y="112923"/>
                </a:lnTo>
                <a:lnTo>
                  <a:pt x="186200" y="153716"/>
                </a:lnTo>
                <a:lnTo>
                  <a:pt x="158777" y="184153"/>
                </a:lnTo>
                <a:lnTo>
                  <a:pt x="121511" y="200946"/>
                </a:lnTo>
                <a:lnTo>
                  <a:pt x="107539" y="202944"/>
                </a:lnTo>
                <a:close/>
              </a:path>
            </a:pathLst>
          </a:custGeom>
          <a:solidFill>
            <a:srgbClr val="66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777628" y="4127500"/>
            <a:ext cx="201295" cy="203200"/>
          </a:xfrm>
          <a:custGeom>
            <a:avLst/>
            <a:gdLst/>
            <a:ahLst/>
            <a:cxnLst/>
            <a:rect l="l" t="t" r="r" b="b"/>
            <a:pathLst>
              <a:path w="201295" h="203200">
                <a:moveTo>
                  <a:pt x="107539" y="202944"/>
                </a:moveTo>
                <a:lnTo>
                  <a:pt x="63101" y="194696"/>
                </a:lnTo>
                <a:lnTo>
                  <a:pt x="28451" y="171933"/>
                </a:lnTo>
                <a:lnTo>
                  <a:pt x="6368" y="138216"/>
                </a:lnTo>
                <a:lnTo>
                  <a:pt x="0" y="111412"/>
                </a:lnTo>
                <a:lnTo>
                  <a:pt x="834" y="95181"/>
                </a:lnTo>
                <a:lnTo>
                  <a:pt x="13755" y="52624"/>
                </a:lnTo>
                <a:lnTo>
                  <a:pt x="39650" y="21167"/>
                </a:lnTo>
                <a:lnTo>
                  <a:pt x="75112" y="3245"/>
                </a:lnTo>
                <a:lnTo>
                  <a:pt x="100340" y="0"/>
                </a:lnTo>
                <a:lnTo>
                  <a:pt x="114888" y="1050"/>
                </a:lnTo>
                <a:lnTo>
                  <a:pt x="154092" y="15632"/>
                </a:lnTo>
                <a:lnTo>
                  <a:pt x="183593" y="44294"/>
                </a:lnTo>
                <a:lnTo>
                  <a:pt x="199478" y="83090"/>
                </a:lnTo>
                <a:lnTo>
                  <a:pt x="201069" y="97591"/>
                </a:lnTo>
                <a:lnTo>
                  <a:pt x="200087" y="112923"/>
                </a:lnTo>
                <a:lnTo>
                  <a:pt x="186200" y="153716"/>
                </a:lnTo>
                <a:lnTo>
                  <a:pt x="158777" y="184153"/>
                </a:lnTo>
                <a:lnTo>
                  <a:pt x="121511" y="200946"/>
                </a:lnTo>
                <a:lnTo>
                  <a:pt x="107539" y="202944"/>
                </a:lnTo>
                <a:close/>
              </a:path>
            </a:pathLst>
          </a:custGeom>
          <a:solidFill>
            <a:srgbClr val="66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061790" y="4127500"/>
            <a:ext cx="201295" cy="203200"/>
          </a:xfrm>
          <a:custGeom>
            <a:avLst/>
            <a:gdLst/>
            <a:ahLst/>
            <a:cxnLst/>
            <a:rect l="l" t="t" r="r" b="b"/>
            <a:pathLst>
              <a:path w="201295" h="203200">
                <a:moveTo>
                  <a:pt x="107539" y="202944"/>
                </a:moveTo>
                <a:lnTo>
                  <a:pt x="63101" y="194696"/>
                </a:lnTo>
                <a:lnTo>
                  <a:pt x="28451" y="171933"/>
                </a:lnTo>
                <a:lnTo>
                  <a:pt x="6368" y="138216"/>
                </a:lnTo>
                <a:lnTo>
                  <a:pt x="0" y="111412"/>
                </a:lnTo>
                <a:lnTo>
                  <a:pt x="834" y="95181"/>
                </a:lnTo>
                <a:lnTo>
                  <a:pt x="13755" y="52624"/>
                </a:lnTo>
                <a:lnTo>
                  <a:pt x="39650" y="21167"/>
                </a:lnTo>
                <a:lnTo>
                  <a:pt x="75112" y="3245"/>
                </a:lnTo>
                <a:lnTo>
                  <a:pt x="100340" y="0"/>
                </a:lnTo>
                <a:lnTo>
                  <a:pt x="114888" y="1050"/>
                </a:lnTo>
                <a:lnTo>
                  <a:pt x="154092" y="15632"/>
                </a:lnTo>
                <a:lnTo>
                  <a:pt x="183593" y="44294"/>
                </a:lnTo>
                <a:lnTo>
                  <a:pt x="199478" y="83090"/>
                </a:lnTo>
                <a:lnTo>
                  <a:pt x="201069" y="97591"/>
                </a:lnTo>
                <a:lnTo>
                  <a:pt x="200087" y="112923"/>
                </a:lnTo>
                <a:lnTo>
                  <a:pt x="186200" y="153716"/>
                </a:lnTo>
                <a:lnTo>
                  <a:pt x="158777" y="184153"/>
                </a:lnTo>
                <a:lnTo>
                  <a:pt x="121511" y="200946"/>
                </a:lnTo>
                <a:lnTo>
                  <a:pt x="107539" y="202944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345953" y="4127500"/>
            <a:ext cx="201295" cy="203200"/>
          </a:xfrm>
          <a:custGeom>
            <a:avLst/>
            <a:gdLst/>
            <a:ahLst/>
            <a:cxnLst/>
            <a:rect l="l" t="t" r="r" b="b"/>
            <a:pathLst>
              <a:path w="201295" h="203200">
                <a:moveTo>
                  <a:pt x="107539" y="202944"/>
                </a:moveTo>
                <a:lnTo>
                  <a:pt x="63101" y="194696"/>
                </a:lnTo>
                <a:lnTo>
                  <a:pt x="28451" y="171933"/>
                </a:lnTo>
                <a:lnTo>
                  <a:pt x="6368" y="138216"/>
                </a:lnTo>
                <a:lnTo>
                  <a:pt x="0" y="111412"/>
                </a:lnTo>
                <a:lnTo>
                  <a:pt x="834" y="95181"/>
                </a:lnTo>
                <a:lnTo>
                  <a:pt x="13755" y="52624"/>
                </a:lnTo>
                <a:lnTo>
                  <a:pt x="39650" y="21167"/>
                </a:lnTo>
                <a:lnTo>
                  <a:pt x="75112" y="3245"/>
                </a:lnTo>
                <a:lnTo>
                  <a:pt x="100340" y="0"/>
                </a:lnTo>
                <a:lnTo>
                  <a:pt x="114888" y="1050"/>
                </a:lnTo>
                <a:lnTo>
                  <a:pt x="154092" y="15632"/>
                </a:lnTo>
                <a:lnTo>
                  <a:pt x="183593" y="44294"/>
                </a:lnTo>
                <a:lnTo>
                  <a:pt x="199478" y="83090"/>
                </a:lnTo>
                <a:lnTo>
                  <a:pt x="201069" y="97591"/>
                </a:lnTo>
                <a:lnTo>
                  <a:pt x="200087" y="112923"/>
                </a:lnTo>
                <a:lnTo>
                  <a:pt x="186200" y="153716"/>
                </a:lnTo>
                <a:lnTo>
                  <a:pt x="158777" y="184153"/>
                </a:lnTo>
                <a:lnTo>
                  <a:pt x="121511" y="200946"/>
                </a:lnTo>
                <a:lnTo>
                  <a:pt x="107539" y="202944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630115" y="4127500"/>
            <a:ext cx="201295" cy="203200"/>
          </a:xfrm>
          <a:custGeom>
            <a:avLst/>
            <a:gdLst/>
            <a:ahLst/>
            <a:cxnLst/>
            <a:rect l="l" t="t" r="r" b="b"/>
            <a:pathLst>
              <a:path w="201295" h="203200">
                <a:moveTo>
                  <a:pt x="107539" y="202944"/>
                </a:moveTo>
                <a:lnTo>
                  <a:pt x="63101" y="194696"/>
                </a:lnTo>
                <a:lnTo>
                  <a:pt x="28451" y="171933"/>
                </a:lnTo>
                <a:lnTo>
                  <a:pt x="6368" y="138216"/>
                </a:lnTo>
                <a:lnTo>
                  <a:pt x="0" y="111412"/>
                </a:lnTo>
                <a:lnTo>
                  <a:pt x="834" y="95181"/>
                </a:lnTo>
                <a:lnTo>
                  <a:pt x="13755" y="52624"/>
                </a:lnTo>
                <a:lnTo>
                  <a:pt x="39650" y="21167"/>
                </a:lnTo>
                <a:lnTo>
                  <a:pt x="75112" y="3245"/>
                </a:lnTo>
                <a:lnTo>
                  <a:pt x="100340" y="0"/>
                </a:lnTo>
                <a:lnTo>
                  <a:pt x="114888" y="1050"/>
                </a:lnTo>
                <a:lnTo>
                  <a:pt x="154092" y="15632"/>
                </a:lnTo>
                <a:lnTo>
                  <a:pt x="183593" y="44294"/>
                </a:lnTo>
                <a:lnTo>
                  <a:pt x="199478" y="83090"/>
                </a:lnTo>
                <a:lnTo>
                  <a:pt x="201069" y="97591"/>
                </a:lnTo>
                <a:lnTo>
                  <a:pt x="200087" y="112923"/>
                </a:lnTo>
                <a:lnTo>
                  <a:pt x="186200" y="153716"/>
                </a:lnTo>
                <a:lnTo>
                  <a:pt x="158777" y="184153"/>
                </a:lnTo>
                <a:lnTo>
                  <a:pt x="121511" y="200946"/>
                </a:lnTo>
                <a:lnTo>
                  <a:pt x="107539" y="202944"/>
                </a:lnTo>
                <a:close/>
              </a:path>
            </a:pathLst>
          </a:custGeom>
          <a:solidFill>
            <a:srgbClr val="D8D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493331" y="4411662"/>
            <a:ext cx="201295" cy="201930"/>
          </a:xfrm>
          <a:custGeom>
            <a:avLst/>
            <a:gdLst/>
            <a:ahLst/>
            <a:cxnLst/>
            <a:rect l="l" t="t" r="r" b="b"/>
            <a:pathLst>
              <a:path w="201295" h="201929">
                <a:moveTo>
                  <a:pt x="106513" y="201434"/>
                </a:moveTo>
                <a:lnTo>
                  <a:pt x="62371" y="193048"/>
                </a:lnTo>
                <a:lnTo>
                  <a:pt x="27892" y="170035"/>
                </a:lnTo>
                <a:lnTo>
                  <a:pt x="6058" y="136024"/>
                </a:lnTo>
                <a:lnTo>
                  <a:pt x="0" y="109035"/>
                </a:lnTo>
                <a:lnTo>
                  <a:pt x="887" y="93091"/>
                </a:lnTo>
                <a:lnTo>
                  <a:pt x="14182" y="51172"/>
                </a:lnTo>
                <a:lnTo>
                  <a:pt x="40682" y="20190"/>
                </a:lnTo>
                <a:lnTo>
                  <a:pt x="76864" y="2805"/>
                </a:lnTo>
                <a:lnTo>
                  <a:pt x="100474" y="0"/>
                </a:lnTo>
                <a:lnTo>
                  <a:pt x="115078" y="1050"/>
                </a:lnTo>
                <a:lnTo>
                  <a:pt x="154409" y="15627"/>
                </a:lnTo>
                <a:lnTo>
                  <a:pt x="183941" y="44263"/>
                </a:lnTo>
                <a:lnTo>
                  <a:pt x="199712" y="82996"/>
                </a:lnTo>
                <a:lnTo>
                  <a:pt x="201226" y="97466"/>
                </a:lnTo>
                <a:lnTo>
                  <a:pt x="200223" y="112634"/>
                </a:lnTo>
                <a:lnTo>
                  <a:pt x="186130" y="153043"/>
                </a:lnTo>
                <a:lnTo>
                  <a:pt x="158343" y="183162"/>
                </a:lnTo>
                <a:lnTo>
                  <a:pt x="120635" y="199589"/>
                </a:lnTo>
                <a:lnTo>
                  <a:pt x="106513" y="201434"/>
                </a:lnTo>
                <a:close/>
              </a:path>
            </a:pathLst>
          </a:custGeom>
          <a:solidFill>
            <a:srgbClr val="66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777494" y="4411662"/>
            <a:ext cx="201295" cy="201930"/>
          </a:xfrm>
          <a:custGeom>
            <a:avLst/>
            <a:gdLst/>
            <a:ahLst/>
            <a:cxnLst/>
            <a:rect l="l" t="t" r="r" b="b"/>
            <a:pathLst>
              <a:path w="201295" h="201929">
                <a:moveTo>
                  <a:pt x="106513" y="201434"/>
                </a:moveTo>
                <a:lnTo>
                  <a:pt x="62371" y="193048"/>
                </a:lnTo>
                <a:lnTo>
                  <a:pt x="27892" y="170035"/>
                </a:lnTo>
                <a:lnTo>
                  <a:pt x="6058" y="136024"/>
                </a:lnTo>
                <a:lnTo>
                  <a:pt x="0" y="109035"/>
                </a:lnTo>
                <a:lnTo>
                  <a:pt x="887" y="93091"/>
                </a:lnTo>
                <a:lnTo>
                  <a:pt x="14182" y="51172"/>
                </a:lnTo>
                <a:lnTo>
                  <a:pt x="40682" y="20190"/>
                </a:lnTo>
                <a:lnTo>
                  <a:pt x="76864" y="2805"/>
                </a:lnTo>
                <a:lnTo>
                  <a:pt x="100474" y="0"/>
                </a:lnTo>
                <a:lnTo>
                  <a:pt x="115078" y="1050"/>
                </a:lnTo>
                <a:lnTo>
                  <a:pt x="154409" y="15627"/>
                </a:lnTo>
                <a:lnTo>
                  <a:pt x="183941" y="44263"/>
                </a:lnTo>
                <a:lnTo>
                  <a:pt x="199712" y="82996"/>
                </a:lnTo>
                <a:lnTo>
                  <a:pt x="201226" y="97466"/>
                </a:lnTo>
                <a:lnTo>
                  <a:pt x="200223" y="112634"/>
                </a:lnTo>
                <a:lnTo>
                  <a:pt x="186130" y="153043"/>
                </a:lnTo>
                <a:lnTo>
                  <a:pt x="158343" y="183162"/>
                </a:lnTo>
                <a:lnTo>
                  <a:pt x="120635" y="199589"/>
                </a:lnTo>
                <a:lnTo>
                  <a:pt x="106513" y="201434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061656" y="4411662"/>
            <a:ext cx="201295" cy="201930"/>
          </a:xfrm>
          <a:custGeom>
            <a:avLst/>
            <a:gdLst/>
            <a:ahLst/>
            <a:cxnLst/>
            <a:rect l="l" t="t" r="r" b="b"/>
            <a:pathLst>
              <a:path w="201295" h="201929">
                <a:moveTo>
                  <a:pt x="106513" y="201434"/>
                </a:moveTo>
                <a:lnTo>
                  <a:pt x="62371" y="193048"/>
                </a:lnTo>
                <a:lnTo>
                  <a:pt x="27892" y="170035"/>
                </a:lnTo>
                <a:lnTo>
                  <a:pt x="6058" y="136024"/>
                </a:lnTo>
                <a:lnTo>
                  <a:pt x="0" y="109035"/>
                </a:lnTo>
                <a:lnTo>
                  <a:pt x="887" y="93091"/>
                </a:lnTo>
                <a:lnTo>
                  <a:pt x="14182" y="51172"/>
                </a:lnTo>
                <a:lnTo>
                  <a:pt x="40682" y="20190"/>
                </a:lnTo>
                <a:lnTo>
                  <a:pt x="76864" y="2805"/>
                </a:lnTo>
                <a:lnTo>
                  <a:pt x="100474" y="0"/>
                </a:lnTo>
                <a:lnTo>
                  <a:pt x="115078" y="1050"/>
                </a:lnTo>
                <a:lnTo>
                  <a:pt x="154409" y="15627"/>
                </a:lnTo>
                <a:lnTo>
                  <a:pt x="183941" y="44263"/>
                </a:lnTo>
                <a:lnTo>
                  <a:pt x="199712" y="82996"/>
                </a:lnTo>
                <a:lnTo>
                  <a:pt x="201226" y="97466"/>
                </a:lnTo>
                <a:lnTo>
                  <a:pt x="200223" y="112634"/>
                </a:lnTo>
                <a:lnTo>
                  <a:pt x="186130" y="153043"/>
                </a:lnTo>
                <a:lnTo>
                  <a:pt x="158343" y="183162"/>
                </a:lnTo>
                <a:lnTo>
                  <a:pt x="120635" y="199589"/>
                </a:lnTo>
                <a:lnTo>
                  <a:pt x="106513" y="201434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345819" y="4411662"/>
            <a:ext cx="201295" cy="201930"/>
          </a:xfrm>
          <a:custGeom>
            <a:avLst/>
            <a:gdLst/>
            <a:ahLst/>
            <a:cxnLst/>
            <a:rect l="l" t="t" r="r" b="b"/>
            <a:pathLst>
              <a:path w="201295" h="201929">
                <a:moveTo>
                  <a:pt x="106513" y="201434"/>
                </a:moveTo>
                <a:lnTo>
                  <a:pt x="62371" y="193048"/>
                </a:lnTo>
                <a:lnTo>
                  <a:pt x="27892" y="170035"/>
                </a:lnTo>
                <a:lnTo>
                  <a:pt x="6058" y="136024"/>
                </a:lnTo>
                <a:lnTo>
                  <a:pt x="0" y="109035"/>
                </a:lnTo>
                <a:lnTo>
                  <a:pt x="887" y="93091"/>
                </a:lnTo>
                <a:lnTo>
                  <a:pt x="14182" y="51172"/>
                </a:lnTo>
                <a:lnTo>
                  <a:pt x="40682" y="20190"/>
                </a:lnTo>
                <a:lnTo>
                  <a:pt x="76864" y="2805"/>
                </a:lnTo>
                <a:lnTo>
                  <a:pt x="100474" y="0"/>
                </a:lnTo>
                <a:lnTo>
                  <a:pt x="115078" y="1050"/>
                </a:lnTo>
                <a:lnTo>
                  <a:pt x="154409" y="15627"/>
                </a:lnTo>
                <a:lnTo>
                  <a:pt x="183941" y="44263"/>
                </a:lnTo>
                <a:lnTo>
                  <a:pt x="199712" y="82996"/>
                </a:lnTo>
                <a:lnTo>
                  <a:pt x="201226" y="97466"/>
                </a:lnTo>
                <a:lnTo>
                  <a:pt x="200223" y="112634"/>
                </a:lnTo>
                <a:lnTo>
                  <a:pt x="186130" y="153043"/>
                </a:lnTo>
                <a:lnTo>
                  <a:pt x="158343" y="183162"/>
                </a:lnTo>
                <a:lnTo>
                  <a:pt x="120635" y="199589"/>
                </a:lnTo>
                <a:lnTo>
                  <a:pt x="106513" y="201434"/>
                </a:lnTo>
                <a:close/>
              </a:path>
            </a:pathLst>
          </a:custGeom>
          <a:solidFill>
            <a:srgbClr val="D8D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493331" y="4695825"/>
            <a:ext cx="201295" cy="201930"/>
          </a:xfrm>
          <a:custGeom>
            <a:avLst/>
            <a:gdLst/>
            <a:ahLst/>
            <a:cxnLst/>
            <a:rect l="l" t="t" r="r" b="b"/>
            <a:pathLst>
              <a:path w="201295" h="201929">
                <a:moveTo>
                  <a:pt x="106513" y="201434"/>
                </a:moveTo>
                <a:lnTo>
                  <a:pt x="62371" y="193048"/>
                </a:lnTo>
                <a:lnTo>
                  <a:pt x="27892" y="170035"/>
                </a:lnTo>
                <a:lnTo>
                  <a:pt x="6058" y="136024"/>
                </a:lnTo>
                <a:lnTo>
                  <a:pt x="0" y="109035"/>
                </a:lnTo>
                <a:lnTo>
                  <a:pt x="887" y="93091"/>
                </a:lnTo>
                <a:lnTo>
                  <a:pt x="14182" y="51172"/>
                </a:lnTo>
                <a:lnTo>
                  <a:pt x="40682" y="20190"/>
                </a:lnTo>
                <a:lnTo>
                  <a:pt x="76864" y="2805"/>
                </a:lnTo>
                <a:lnTo>
                  <a:pt x="100474" y="0"/>
                </a:lnTo>
                <a:lnTo>
                  <a:pt x="115078" y="1050"/>
                </a:lnTo>
                <a:lnTo>
                  <a:pt x="154409" y="15627"/>
                </a:lnTo>
                <a:lnTo>
                  <a:pt x="183941" y="44263"/>
                </a:lnTo>
                <a:lnTo>
                  <a:pt x="199712" y="82996"/>
                </a:lnTo>
                <a:lnTo>
                  <a:pt x="201226" y="97466"/>
                </a:lnTo>
                <a:lnTo>
                  <a:pt x="200223" y="112634"/>
                </a:lnTo>
                <a:lnTo>
                  <a:pt x="186130" y="153043"/>
                </a:lnTo>
                <a:lnTo>
                  <a:pt x="158343" y="183162"/>
                </a:lnTo>
                <a:lnTo>
                  <a:pt x="120635" y="199589"/>
                </a:lnTo>
                <a:lnTo>
                  <a:pt x="106513" y="201434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777494" y="4695825"/>
            <a:ext cx="201295" cy="201930"/>
          </a:xfrm>
          <a:custGeom>
            <a:avLst/>
            <a:gdLst/>
            <a:ahLst/>
            <a:cxnLst/>
            <a:rect l="l" t="t" r="r" b="b"/>
            <a:pathLst>
              <a:path w="201295" h="201929">
                <a:moveTo>
                  <a:pt x="106513" y="201434"/>
                </a:moveTo>
                <a:lnTo>
                  <a:pt x="62371" y="193048"/>
                </a:lnTo>
                <a:lnTo>
                  <a:pt x="27892" y="170035"/>
                </a:lnTo>
                <a:lnTo>
                  <a:pt x="6058" y="136024"/>
                </a:lnTo>
                <a:lnTo>
                  <a:pt x="0" y="109035"/>
                </a:lnTo>
                <a:lnTo>
                  <a:pt x="887" y="93091"/>
                </a:lnTo>
                <a:lnTo>
                  <a:pt x="14182" y="51172"/>
                </a:lnTo>
                <a:lnTo>
                  <a:pt x="40682" y="20190"/>
                </a:lnTo>
                <a:lnTo>
                  <a:pt x="76864" y="2805"/>
                </a:lnTo>
                <a:lnTo>
                  <a:pt x="100474" y="0"/>
                </a:lnTo>
                <a:lnTo>
                  <a:pt x="115078" y="1050"/>
                </a:lnTo>
                <a:lnTo>
                  <a:pt x="154409" y="15627"/>
                </a:lnTo>
                <a:lnTo>
                  <a:pt x="183941" y="44263"/>
                </a:lnTo>
                <a:lnTo>
                  <a:pt x="199712" y="82996"/>
                </a:lnTo>
                <a:lnTo>
                  <a:pt x="201226" y="97466"/>
                </a:lnTo>
                <a:lnTo>
                  <a:pt x="200223" y="112634"/>
                </a:lnTo>
                <a:lnTo>
                  <a:pt x="186130" y="153043"/>
                </a:lnTo>
                <a:lnTo>
                  <a:pt x="158343" y="183162"/>
                </a:lnTo>
                <a:lnTo>
                  <a:pt x="120635" y="199589"/>
                </a:lnTo>
                <a:lnTo>
                  <a:pt x="106513" y="201434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061656" y="4695825"/>
            <a:ext cx="201295" cy="201930"/>
          </a:xfrm>
          <a:custGeom>
            <a:avLst/>
            <a:gdLst/>
            <a:ahLst/>
            <a:cxnLst/>
            <a:rect l="l" t="t" r="r" b="b"/>
            <a:pathLst>
              <a:path w="201295" h="201929">
                <a:moveTo>
                  <a:pt x="106513" y="201434"/>
                </a:moveTo>
                <a:lnTo>
                  <a:pt x="62371" y="193048"/>
                </a:lnTo>
                <a:lnTo>
                  <a:pt x="27892" y="170035"/>
                </a:lnTo>
                <a:lnTo>
                  <a:pt x="6058" y="136024"/>
                </a:lnTo>
                <a:lnTo>
                  <a:pt x="0" y="109035"/>
                </a:lnTo>
                <a:lnTo>
                  <a:pt x="887" y="93091"/>
                </a:lnTo>
                <a:lnTo>
                  <a:pt x="14182" y="51172"/>
                </a:lnTo>
                <a:lnTo>
                  <a:pt x="40682" y="20190"/>
                </a:lnTo>
                <a:lnTo>
                  <a:pt x="76864" y="2805"/>
                </a:lnTo>
                <a:lnTo>
                  <a:pt x="100474" y="0"/>
                </a:lnTo>
                <a:lnTo>
                  <a:pt x="115078" y="1050"/>
                </a:lnTo>
                <a:lnTo>
                  <a:pt x="154409" y="15627"/>
                </a:lnTo>
                <a:lnTo>
                  <a:pt x="183941" y="44263"/>
                </a:lnTo>
                <a:lnTo>
                  <a:pt x="199712" y="82996"/>
                </a:lnTo>
                <a:lnTo>
                  <a:pt x="201226" y="97466"/>
                </a:lnTo>
                <a:lnTo>
                  <a:pt x="200223" y="112634"/>
                </a:lnTo>
                <a:lnTo>
                  <a:pt x="186130" y="153043"/>
                </a:lnTo>
                <a:lnTo>
                  <a:pt x="158343" y="183162"/>
                </a:lnTo>
                <a:lnTo>
                  <a:pt x="120635" y="199589"/>
                </a:lnTo>
                <a:lnTo>
                  <a:pt x="106513" y="201434"/>
                </a:lnTo>
                <a:close/>
              </a:path>
            </a:pathLst>
          </a:custGeom>
          <a:solidFill>
            <a:srgbClr val="D8D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345819" y="4695825"/>
            <a:ext cx="201295" cy="201930"/>
          </a:xfrm>
          <a:custGeom>
            <a:avLst/>
            <a:gdLst/>
            <a:ahLst/>
            <a:cxnLst/>
            <a:rect l="l" t="t" r="r" b="b"/>
            <a:pathLst>
              <a:path w="201295" h="201929">
                <a:moveTo>
                  <a:pt x="106513" y="201434"/>
                </a:moveTo>
                <a:lnTo>
                  <a:pt x="62371" y="193048"/>
                </a:lnTo>
                <a:lnTo>
                  <a:pt x="27892" y="170035"/>
                </a:lnTo>
                <a:lnTo>
                  <a:pt x="6058" y="136024"/>
                </a:lnTo>
                <a:lnTo>
                  <a:pt x="0" y="109035"/>
                </a:lnTo>
                <a:lnTo>
                  <a:pt x="887" y="93091"/>
                </a:lnTo>
                <a:lnTo>
                  <a:pt x="14182" y="51172"/>
                </a:lnTo>
                <a:lnTo>
                  <a:pt x="40682" y="20190"/>
                </a:lnTo>
                <a:lnTo>
                  <a:pt x="76864" y="2805"/>
                </a:lnTo>
                <a:lnTo>
                  <a:pt x="100474" y="0"/>
                </a:lnTo>
                <a:lnTo>
                  <a:pt x="115078" y="1050"/>
                </a:lnTo>
                <a:lnTo>
                  <a:pt x="154409" y="15627"/>
                </a:lnTo>
                <a:lnTo>
                  <a:pt x="183941" y="44263"/>
                </a:lnTo>
                <a:lnTo>
                  <a:pt x="199712" y="82996"/>
                </a:lnTo>
                <a:lnTo>
                  <a:pt x="201226" y="97466"/>
                </a:lnTo>
                <a:lnTo>
                  <a:pt x="200223" y="112634"/>
                </a:lnTo>
                <a:lnTo>
                  <a:pt x="186130" y="153043"/>
                </a:lnTo>
                <a:lnTo>
                  <a:pt x="158343" y="183162"/>
                </a:lnTo>
                <a:lnTo>
                  <a:pt x="120635" y="199589"/>
                </a:lnTo>
                <a:lnTo>
                  <a:pt x="106513" y="201434"/>
                </a:lnTo>
                <a:close/>
              </a:path>
            </a:pathLst>
          </a:custGeom>
          <a:solidFill>
            <a:srgbClr val="D8D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777494" y="4979987"/>
            <a:ext cx="201295" cy="201930"/>
          </a:xfrm>
          <a:custGeom>
            <a:avLst/>
            <a:gdLst/>
            <a:ahLst/>
            <a:cxnLst/>
            <a:rect l="l" t="t" r="r" b="b"/>
            <a:pathLst>
              <a:path w="201295" h="201929">
                <a:moveTo>
                  <a:pt x="106513" y="201434"/>
                </a:moveTo>
                <a:lnTo>
                  <a:pt x="62371" y="193048"/>
                </a:lnTo>
                <a:lnTo>
                  <a:pt x="27892" y="170035"/>
                </a:lnTo>
                <a:lnTo>
                  <a:pt x="6058" y="136024"/>
                </a:lnTo>
                <a:lnTo>
                  <a:pt x="0" y="109035"/>
                </a:lnTo>
                <a:lnTo>
                  <a:pt x="887" y="93091"/>
                </a:lnTo>
                <a:lnTo>
                  <a:pt x="14182" y="51172"/>
                </a:lnTo>
                <a:lnTo>
                  <a:pt x="40682" y="20190"/>
                </a:lnTo>
                <a:lnTo>
                  <a:pt x="76864" y="2805"/>
                </a:lnTo>
                <a:lnTo>
                  <a:pt x="100474" y="0"/>
                </a:lnTo>
                <a:lnTo>
                  <a:pt x="115078" y="1050"/>
                </a:lnTo>
                <a:lnTo>
                  <a:pt x="154409" y="15627"/>
                </a:lnTo>
                <a:lnTo>
                  <a:pt x="183941" y="44263"/>
                </a:lnTo>
                <a:lnTo>
                  <a:pt x="199712" y="82996"/>
                </a:lnTo>
                <a:lnTo>
                  <a:pt x="201226" y="97466"/>
                </a:lnTo>
                <a:lnTo>
                  <a:pt x="200223" y="112634"/>
                </a:lnTo>
                <a:lnTo>
                  <a:pt x="186130" y="153043"/>
                </a:lnTo>
                <a:lnTo>
                  <a:pt x="158343" y="183162"/>
                </a:lnTo>
                <a:lnTo>
                  <a:pt x="120635" y="199589"/>
                </a:lnTo>
                <a:lnTo>
                  <a:pt x="106513" y="201434"/>
                </a:lnTo>
                <a:close/>
              </a:path>
            </a:pathLst>
          </a:custGeom>
          <a:solidFill>
            <a:srgbClr val="D8D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345819" y="4979987"/>
            <a:ext cx="201295" cy="201930"/>
          </a:xfrm>
          <a:custGeom>
            <a:avLst/>
            <a:gdLst/>
            <a:ahLst/>
            <a:cxnLst/>
            <a:rect l="l" t="t" r="r" b="b"/>
            <a:pathLst>
              <a:path w="201295" h="201929">
                <a:moveTo>
                  <a:pt x="106513" y="201434"/>
                </a:moveTo>
                <a:lnTo>
                  <a:pt x="62371" y="193048"/>
                </a:lnTo>
                <a:lnTo>
                  <a:pt x="27892" y="170035"/>
                </a:lnTo>
                <a:lnTo>
                  <a:pt x="6058" y="136024"/>
                </a:lnTo>
                <a:lnTo>
                  <a:pt x="0" y="109035"/>
                </a:lnTo>
                <a:lnTo>
                  <a:pt x="887" y="93091"/>
                </a:lnTo>
                <a:lnTo>
                  <a:pt x="14182" y="51172"/>
                </a:lnTo>
                <a:lnTo>
                  <a:pt x="40682" y="20190"/>
                </a:lnTo>
                <a:lnTo>
                  <a:pt x="76864" y="2805"/>
                </a:lnTo>
                <a:lnTo>
                  <a:pt x="100474" y="0"/>
                </a:lnTo>
                <a:lnTo>
                  <a:pt x="115078" y="1050"/>
                </a:lnTo>
                <a:lnTo>
                  <a:pt x="154409" y="15627"/>
                </a:lnTo>
                <a:lnTo>
                  <a:pt x="183941" y="44263"/>
                </a:lnTo>
                <a:lnTo>
                  <a:pt x="199712" y="82996"/>
                </a:lnTo>
                <a:lnTo>
                  <a:pt x="201226" y="97466"/>
                </a:lnTo>
                <a:lnTo>
                  <a:pt x="200223" y="112634"/>
                </a:lnTo>
                <a:lnTo>
                  <a:pt x="186130" y="153043"/>
                </a:lnTo>
                <a:lnTo>
                  <a:pt x="158343" y="183162"/>
                </a:lnTo>
                <a:lnTo>
                  <a:pt x="120635" y="199589"/>
                </a:lnTo>
                <a:lnTo>
                  <a:pt x="106513" y="201434"/>
                </a:lnTo>
                <a:close/>
              </a:path>
            </a:pathLst>
          </a:custGeom>
          <a:solidFill>
            <a:srgbClr val="D8D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4800" y="28194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858837" y="1169732"/>
            <a:ext cx="6149975" cy="1367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800" b="1" spc="-25" dirty="0">
                <a:solidFill>
                  <a:srgbClr val="330066"/>
                </a:solidFill>
                <a:latin typeface="Arial"/>
                <a:cs typeface="Arial"/>
              </a:rPr>
              <a:t>Project</a:t>
            </a:r>
            <a:r>
              <a:rPr sz="4800" b="1" spc="-5" dirty="0">
                <a:solidFill>
                  <a:srgbClr val="330066"/>
                </a:solidFill>
                <a:latin typeface="Arial"/>
                <a:cs typeface="Arial"/>
              </a:rPr>
              <a:t> </a:t>
            </a:r>
            <a:r>
              <a:rPr sz="4800" b="1" spc="-30" dirty="0">
                <a:solidFill>
                  <a:srgbClr val="330066"/>
                </a:solidFill>
                <a:latin typeface="Arial"/>
                <a:cs typeface="Arial"/>
              </a:rPr>
              <a:t>Management</a:t>
            </a:r>
            <a:endParaRPr sz="4800" dirty="0">
              <a:latin typeface="Arial"/>
              <a:cs typeface="Arial"/>
            </a:endParaRPr>
          </a:p>
          <a:p>
            <a:pPr marL="2007870">
              <a:lnSpc>
                <a:spcPct val="100000"/>
              </a:lnSpc>
            </a:pPr>
            <a:r>
              <a:rPr sz="4800" b="1" spc="-30" dirty="0">
                <a:solidFill>
                  <a:srgbClr val="330066"/>
                </a:solidFill>
                <a:latin typeface="Arial"/>
                <a:cs typeface="Arial"/>
              </a:rPr>
              <a:t>Fundamentals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601787" y="3728337"/>
            <a:ext cx="5420360" cy="1016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3870" marR="5080" indent="-471805">
              <a:lnSpc>
                <a:spcPct val="119800"/>
              </a:lnSpc>
            </a:pPr>
            <a:r>
              <a:rPr sz="3200" spc="-15" dirty="0">
                <a:latin typeface="Arial"/>
                <a:cs typeface="Arial"/>
              </a:rPr>
              <a:t>Office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spc="-15" dirty="0">
                <a:latin typeface="Arial"/>
                <a:cs typeface="Arial"/>
              </a:rPr>
              <a:t>of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spc="-20" dirty="0">
                <a:latin typeface="Arial"/>
                <a:cs typeface="Arial"/>
              </a:rPr>
              <a:t>Technology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spc="-20" dirty="0">
                <a:latin typeface="Arial"/>
                <a:cs typeface="Arial"/>
              </a:rPr>
              <a:t>Services</a:t>
            </a:r>
            <a:r>
              <a:rPr sz="3200" spc="-15" dirty="0">
                <a:latin typeface="Arial"/>
                <a:cs typeface="Arial"/>
              </a:rPr>
              <a:t> Project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spc="-20" dirty="0">
                <a:latin typeface="Arial"/>
                <a:cs typeface="Arial"/>
              </a:rPr>
              <a:t>Management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spc="-15" dirty="0">
                <a:latin typeface="Arial"/>
                <a:cs typeface="Arial"/>
              </a:rPr>
              <a:t>Office</a:t>
            </a:r>
            <a:endParaRPr sz="32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357555" y="4957753"/>
            <a:ext cx="1514489" cy="12858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" dirty="0"/>
              <a:t>PM</a:t>
            </a:r>
            <a:r>
              <a:rPr spc="-5" dirty="0"/>
              <a:t> </a:t>
            </a:r>
            <a:r>
              <a:rPr spc="-25" dirty="0"/>
              <a:t>Fundamentals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81062" y="1802534"/>
            <a:ext cx="7407909" cy="3740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58495" indent="-645795">
              <a:lnSpc>
                <a:spcPct val="100000"/>
              </a:lnSpc>
              <a:buSzPct val="69230"/>
              <a:buFont typeface="Arial"/>
              <a:buAutoNum type="arabicPeriod" startAt="7"/>
              <a:tabLst>
                <a:tab pos="659130" algn="l"/>
              </a:tabLst>
            </a:pPr>
            <a:r>
              <a:rPr sz="2600" spc="-15" dirty="0">
                <a:latin typeface="Arial"/>
                <a:cs typeface="Arial"/>
              </a:rPr>
              <a:t>Procurement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Plan</a:t>
            </a:r>
            <a:endParaRPr sz="2600">
              <a:latin typeface="Arial"/>
              <a:cs typeface="Arial"/>
            </a:endParaRPr>
          </a:p>
          <a:p>
            <a:pPr marL="658495" indent="-645795">
              <a:lnSpc>
                <a:spcPct val="100000"/>
              </a:lnSpc>
              <a:spcBef>
                <a:spcPts val="630"/>
              </a:spcBef>
              <a:buSzPct val="69230"/>
              <a:buFont typeface="Arial"/>
              <a:buAutoNum type="arabicPeriod" startAt="7"/>
              <a:tabLst>
                <a:tab pos="659130" algn="l"/>
              </a:tabLst>
            </a:pPr>
            <a:r>
              <a:rPr sz="2600" spc="-15" dirty="0">
                <a:latin typeface="Arial"/>
                <a:cs typeface="Arial"/>
              </a:rPr>
              <a:t>Communications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Plan</a:t>
            </a:r>
            <a:endParaRPr sz="2600">
              <a:latin typeface="Arial"/>
              <a:cs typeface="Arial"/>
            </a:endParaRPr>
          </a:p>
          <a:p>
            <a:pPr marL="658495" indent="-645795">
              <a:lnSpc>
                <a:spcPct val="100000"/>
              </a:lnSpc>
              <a:spcBef>
                <a:spcPts val="630"/>
              </a:spcBef>
              <a:buSzPct val="69230"/>
              <a:buFont typeface="Arial"/>
              <a:buAutoNum type="arabicPeriod" startAt="7"/>
              <a:tabLst>
                <a:tab pos="659130" algn="l"/>
              </a:tabLst>
            </a:pPr>
            <a:r>
              <a:rPr sz="2600" dirty="0">
                <a:latin typeface="Arial"/>
                <a:cs typeface="Arial"/>
              </a:rPr>
              <a:t>Change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Configuration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Management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Plan</a:t>
            </a:r>
            <a:endParaRPr sz="2600">
              <a:latin typeface="Arial"/>
              <a:cs typeface="Arial"/>
            </a:endParaRPr>
          </a:p>
          <a:p>
            <a:pPr marL="658495" indent="-645795">
              <a:lnSpc>
                <a:spcPct val="100000"/>
              </a:lnSpc>
              <a:spcBef>
                <a:spcPts val="630"/>
              </a:spcBef>
              <a:buSzPct val="69230"/>
              <a:buFont typeface="Arial"/>
              <a:buAutoNum type="arabicPeriod" startAt="7"/>
              <a:tabLst>
                <a:tab pos="659130" algn="l"/>
              </a:tabLst>
            </a:pPr>
            <a:r>
              <a:rPr sz="2600" spc="-15" dirty="0">
                <a:latin typeface="Arial"/>
                <a:cs typeface="Arial"/>
              </a:rPr>
              <a:t>Quality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Management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Test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Plan</a:t>
            </a:r>
            <a:endParaRPr sz="2600">
              <a:latin typeface="Arial"/>
              <a:cs typeface="Arial"/>
            </a:endParaRPr>
          </a:p>
          <a:p>
            <a:pPr marL="658495" indent="-645795">
              <a:lnSpc>
                <a:spcPct val="100000"/>
              </a:lnSpc>
              <a:spcBef>
                <a:spcPts val="630"/>
              </a:spcBef>
              <a:buSzPct val="69230"/>
              <a:buFont typeface="Arial"/>
              <a:buAutoNum type="arabicPeriod" startAt="7"/>
              <a:tabLst>
                <a:tab pos="659130" algn="l"/>
              </a:tabLst>
            </a:pPr>
            <a:r>
              <a:rPr sz="2600" spc="-15" dirty="0">
                <a:latin typeface="Arial"/>
                <a:cs typeface="Arial"/>
              </a:rPr>
              <a:t>Quality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Management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IV&amp;V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Plan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3850">
              <a:latin typeface="Times New Roman"/>
              <a:cs typeface="Times New Roman"/>
            </a:endParaRPr>
          </a:p>
          <a:p>
            <a:pPr marL="585470" marR="5080" indent="306070">
              <a:lnSpc>
                <a:spcPct val="100000"/>
              </a:lnSpc>
            </a:pPr>
            <a:r>
              <a:rPr sz="3000" b="1" spc="-20" dirty="0">
                <a:latin typeface="Arial"/>
                <a:cs typeface="Arial"/>
              </a:rPr>
              <a:t>The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15" dirty="0">
                <a:latin typeface="Arial"/>
                <a:cs typeface="Arial"/>
              </a:rPr>
              <a:t>Project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Plan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15" dirty="0">
                <a:latin typeface="Arial"/>
                <a:cs typeface="Arial"/>
              </a:rPr>
              <a:t>is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used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15" dirty="0">
                <a:latin typeface="Arial"/>
                <a:cs typeface="Arial"/>
              </a:rPr>
              <a:t>to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guide</a:t>
            </a:r>
            <a:r>
              <a:rPr sz="3000" b="1" spc="-15" dirty="0">
                <a:latin typeface="Arial"/>
                <a:cs typeface="Arial"/>
              </a:rPr>
              <a:t> project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execution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and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15" dirty="0">
                <a:latin typeface="Arial"/>
                <a:cs typeface="Arial"/>
              </a:rPr>
              <a:t>project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15" dirty="0">
                <a:latin typeface="Arial"/>
                <a:cs typeface="Arial"/>
              </a:rPr>
              <a:t>control.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40"/>
              </a:lnSpc>
            </a:pPr>
            <a:r>
              <a:rPr spc="-30" dirty="0"/>
              <a:t>PM</a:t>
            </a:r>
            <a:r>
              <a:rPr spc="-5" dirty="0"/>
              <a:t> </a:t>
            </a:r>
            <a:r>
              <a:rPr spc="-25" dirty="0"/>
              <a:t>Fundamentals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785182"/>
            <a:ext cx="7776209" cy="4178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b="1" spc="-20" dirty="0">
                <a:latin typeface="Arial"/>
                <a:cs typeface="Arial"/>
              </a:rPr>
              <a:t>Execution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and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Control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Phase</a:t>
            </a:r>
            <a:endParaRPr sz="3000">
              <a:latin typeface="Arial"/>
              <a:cs typeface="Arial"/>
            </a:endParaRPr>
          </a:p>
          <a:p>
            <a:pPr marL="355600" marR="111760" indent="-342900">
              <a:lnSpc>
                <a:spcPts val="3240"/>
              </a:lnSpc>
              <a:spcBef>
                <a:spcPts val="77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5600" algn="l"/>
              </a:tabLst>
            </a:pPr>
            <a:r>
              <a:rPr sz="3000" spc="-15" dirty="0">
                <a:latin typeface="Arial"/>
                <a:cs typeface="Arial"/>
              </a:rPr>
              <a:t>Execution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of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the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Project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Plan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is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the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act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of performing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tasks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and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activities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that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result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in </a:t>
            </a:r>
            <a:r>
              <a:rPr sz="3000" spc="-15" dirty="0">
                <a:latin typeface="Arial"/>
                <a:cs typeface="Arial"/>
              </a:rPr>
              <a:t>the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production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of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project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deliverables.</a:t>
            </a:r>
            <a:endParaRPr sz="3000">
              <a:latin typeface="Arial"/>
              <a:cs typeface="Arial"/>
            </a:endParaRPr>
          </a:p>
          <a:p>
            <a:pPr marL="355600" marR="5080" indent="-342900">
              <a:lnSpc>
                <a:spcPts val="3240"/>
              </a:lnSpc>
              <a:spcBef>
                <a:spcPts val="72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5600" algn="l"/>
              </a:tabLst>
            </a:pPr>
            <a:r>
              <a:rPr sz="3000" spc="-20" dirty="0">
                <a:latin typeface="Arial"/>
                <a:cs typeface="Arial"/>
              </a:rPr>
              <a:t>Performance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20" dirty="0">
                <a:latin typeface="Arial"/>
                <a:cs typeface="Arial"/>
              </a:rPr>
              <a:t>must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be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monitored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against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the</a:t>
            </a:r>
            <a:r>
              <a:rPr sz="3000" spc="-1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plan</a:t>
            </a:r>
            <a:endParaRPr sz="3000">
              <a:latin typeface="Arial"/>
              <a:cs typeface="Arial"/>
            </a:endParaRPr>
          </a:p>
          <a:p>
            <a:pPr marL="1000125" lvl="1" indent="-294005">
              <a:lnSpc>
                <a:spcPct val="100000"/>
              </a:lnSpc>
              <a:spcBef>
                <a:spcPts val="240"/>
              </a:spcBef>
              <a:buClr>
                <a:srgbClr val="CCCC00"/>
              </a:buClr>
              <a:buSzPct val="69565"/>
              <a:buFont typeface="Wingdings"/>
              <a:buChar char=""/>
              <a:tabLst>
                <a:tab pos="1000125" algn="l"/>
              </a:tabLst>
            </a:pPr>
            <a:r>
              <a:rPr sz="2300" spc="-15" dirty="0">
                <a:latin typeface="Arial"/>
                <a:cs typeface="Arial"/>
              </a:rPr>
              <a:t>Schedule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spc="-15" dirty="0">
                <a:latin typeface="Arial"/>
                <a:cs typeface="Arial"/>
              </a:rPr>
              <a:t>Deviation</a:t>
            </a:r>
            <a:endParaRPr sz="2300">
              <a:latin typeface="Arial"/>
              <a:cs typeface="Arial"/>
            </a:endParaRPr>
          </a:p>
          <a:p>
            <a:pPr marL="1000125" lvl="1" indent="-294005">
              <a:lnSpc>
                <a:spcPct val="100000"/>
              </a:lnSpc>
              <a:spcBef>
                <a:spcPts val="275"/>
              </a:spcBef>
              <a:buClr>
                <a:srgbClr val="CCCC00"/>
              </a:buClr>
              <a:buSzPct val="69565"/>
              <a:buFont typeface="Wingdings"/>
              <a:buChar char=""/>
              <a:tabLst>
                <a:tab pos="1000125" algn="l"/>
              </a:tabLst>
            </a:pPr>
            <a:r>
              <a:rPr sz="2300" spc="-15" dirty="0">
                <a:latin typeface="Arial"/>
                <a:cs typeface="Arial"/>
              </a:rPr>
              <a:t>Cost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spc="-15" dirty="0">
                <a:latin typeface="Arial"/>
                <a:cs typeface="Arial"/>
              </a:rPr>
              <a:t>Overruns</a:t>
            </a:r>
            <a:endParaRPr sz="2300">
              <a:latin typeface="Arial"/>
              <a:cs typeface="Arial"/>
            </a:endParaRPr>
          </a:p>
          <a:p>
            <a:pPr marL="1000125" lvl="1" indent="-294005">
              <a:lnSpc>
                <a:spcPct val="100000"/>
              </a:lnSpc>
              <a:spcBef>
                <a:spcPts val="275"/>
              </a:spcBef>
              <a:buClr>
                <a:srgbClr val="CCCC00"/>
              </a:buClr>
              <a:buSzPct val="69565"/>
              <a:buFont typeface="Wingdings"/>
              <a:buChar char=""/>
              <a:tabLst>
                <a:tab pos="1000125" algn="l"/>
              </a:tabLst>
            </a:pPr>
            <a:r>
              <a:rPr sz="2300" spc="-15" dirty="0">
                <a:latin typeface="Arial"/>
                <a:cs typeface="Arial"/>
              </a:rPr>
              <a:t>Project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spc="-15" dirty="0">
                <a:latin typeface="Arial"/>
                <a:cs typeface="Arial"/>
              </a:rPr>
              <a:t>Issues</a:t>
            </a:r>
            <a:endParaRPr sz="2300">
              <a:latin typeface="Arial"/>
              <a:cs typeface="Arial"/>
            </a:endParaRPr>
          </a:p>
          <a:p>
            <a:pPr marL="1000125" lvl="1" indent="-294005">
              <a:lnSpc>
                <a:spcPct val="100000"/>
              </a:lnSpc>
              <a:spcBef>
                <a:spcPts val="275"/>
              </a:spcBef>
              <a:buClr>
                <a:srgbClr val="CCCC00"/>
              </a:buClr>
              <a:buSzPct val="69565"/>
              <a:buFont typeface="Wingdings"/>
              <a:buChar char=""/>
              <a:tabLst>
                <a:tab pos="1000125" algn="l"/>
              </a:tabLst>
            </a:pPr>
            <a:r>
              <a:rPr sz="2300" dirty="0">
                <a:latin typeface="Arial"/>
                <a:cs typeface="Arial"/>
              </a:rPr>
              <a:t>Change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spc="-15" dirty="0">
                <a:latin typeface="Arial"/>
                <a:cs typeface="Arial"/>
              </a:rPr>
              <a:t>Requests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40"/>
              </a:lnSpc>
            </a:pPr>
            <a:r>
              <a:rPr spc="-30" dirty="0"/>
              <a:t>PM</a:t>
            </a:r>
            <a:r>
              <a:rPr spc="-5" dirty="0"/>
              <a:t> </a:t>
            </a:r>
            <a:r>
              <a:rPr spc="-25" dirty="0"/>
              <a:t>Fundamentals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850" y="1785182"/>
            <a:ext cx="8018780" cy="3959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1325" marR="627380" indent="-342900">
              <a:lnSpc>
                <a:spcPts val="3240"/>
              </a:lnSpc>
              <a:buClr>
                <a:srgbClr val="330066"/>
              </a:buClr>
              <a:buSzPct val="70000"/>
              <a:buFont typeface="Wingdings"/>
              <a:buChar char=""/>
              <a:tabLst>
                <a:tab pos="441325" algn="l"/>
              </a:tabLst>
            </a:pPr>
            <a:r>
              <a:rPr sz="3000" spc="-15" dirty="0">
                <a:latin typeface="Arial"/>
                <a:cs typeface="Arial"/>
              </a:rPr>
              <a:t>Project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Managers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produce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regular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Status Reports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for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key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stakeholders</a:t>
            </a:r>
            <a:endParaRPr sz="3000">
              <a:latin typeface="Arial"/>
              <a:cs typeface="Arial"/>
            </a:endParaRPr>
          </a:p>
          <a:p>
            <a:pPr marL="441325" marR="309245" indent="-342900">
              <a:lnSpc>
                <a:spcPts val="3240"/>
              </a:lnSpc>
              <a:spcBef>
                <a:spcPts val="72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441325" algn="l"/>
              </a:tabLst>
            </a:pPr>
            <a:r>
              <a:rPr sz="3000" spc="-20" dirty="0">
                <a:latin typeface="Arial"/>
                <a:cs typeface="Arial"/>
              </a:rPr>
              <a:t>Not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20" dirty="0">
                <a:latin typeface="Arial"/>
                <a:cs typeface="Arial"/>
              </a:rPr>
              <a:t>meeting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scheduled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dates,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exceeding spending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plans,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unresolved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issues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and </a:t>
            </a:r>
            <a:r>
              <a:rPr sz="3000" spc="-15" dirty="0">
                <a:latin typeface="Arial"/>
                <a:cs typeface="Arial"/>
              </a:rPr>
              <a:t>requests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for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changes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should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be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reported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to stakeholders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and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addressed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immediately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4050">
              <a:latin typeface="Times New Roman"/>
              <a:cs typeface="Times New Roman"/>
            </a:endParaRPr>
          </a:p>
          <a:p>
            <a:pPr marL="2080895" marR="5080" indent="-2068830">
              <a:lnSpc>
                <a:spcPts val="3240"/>
              </a:lnSpc>
            </a:pPr>
            <a:r>
              <a:rPr sz="3000" b="1" spc="-20" dirty="0">
                <a:latin typeface="Arial"/>
                <a:cs typeface="Arial"/>
              </a:rPr>
              <a:t>Outputs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15" dirty="0">
                <a:latin typeface="Arial"/>
                <a:cs typeface="Arial"/>
              </a:rPr>
              <a:t>of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Execution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and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Control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Phase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dirty="0">
                <a:latin typeface="Arial"/>
                <a:cs typeface="Arial"/>
              </a:rPr>
              <a:t>are </a:t>
            </a:r>
            <a:r>
              <a:rPr sz="3000" b="1" spc="-15" dirty="0">
                <a:latin typeface="Arial"/>
                <a:cs typeface="Arial"/>
              </a:rPr>
              <a:t>the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15" dirty="0">
                <a:latin typeface="Arial"/>
                <a:cs typeface="Arial"/>
              </a:rPr>
              <a:t>Project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15" dirty="0">
                <a:latin typeface="Arial"/>
                <a:cs typeface="Arial"/>
              </a:rPr>
              <a:t>Deliverables</a:t>
            </a:r>
            <a:r>
              <a:rPr sz="3000" spc="-10" dirty="0">
                <a:latin typeface="Arial"/>
                <a:cs typeface="Arial"/>
              </a:rPr>
              <a:t>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40"/>
              </a:lnSpc>
            </a:pPr>
            <a:r>
              <a:rPr spc="-30" dirty="0"/>
              <a:t>PM</a:t>
            </a:r>
            <a:r>
              <a:rPr spc="-5" dirty="0"/>
              <a:t> </a:t>
            </a:r>
            <a:r>
              <a:rPr spc="-25" dirty="0"/>
              <a:t>Fundamentals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0" dirty="0"/>
              <a:t>Closeout</a:t>
            </a:r>
            <a:r>
              <a:rPr spc="-5" dirty="0"/>
              <a:t> </a:t>
            </a:r>
            <a:r>
              <a:rPr spc="-20" dirty="0"/>
              <a:t>Phase</a:t>
            </a:r>
          </a:p>
          <a:p>
            <a:pPr marL="355600" marR="57785" indent="-342900">
              <a:lnSpc>
                <a:spcPts val="3130"/>
              </a:lnSpc>
              <a:spcBef>
                <a:spcPts val="740"/>
              </a:spcBef>
              <a:buClr>
                <a:srgbClr val="330066"/>
              </a:buClr>
              <a:buSzPct val="68965"/>
              <a:buFont typeface="Wingdings"/>
              <a:buChar char=""/>
              <a:tabLst>
                <a:tab pos="355600" algn="l"/>
              </a:tabLst>
            </a:pPr>
            <a:r>
              <a:rPr b="0" spc="-15" dirty="0">
                <a:latin typeface="Arial"/>
                <a:cs typeface="Arial"/>
              </a:rPr>
              <a:t>Closeout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occurs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when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spc="-15" dirty="0">
                <a:latin typeface="Arial"/>
                <a:cs typeface="Arial"/>
              </a:rPr>
              <a:t>the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sponsor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spc="-15" dirty="0">
                <a:latin typeface="Arial"/>
                <a:cs typeface="Arial"/>
              </a:rPr>
              <a:t>accepts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spc="-15" dirty="0">
                <a:latin typeface="Arial"/>
                <a:cs typeface="Arial"/>
              </a:rPr>
              <a:t>the project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deliverables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and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spc="-15" dirty="0">
                <a:latin typeface="Arial"/>
                <a:cs typeface="Arial"/>
              </a:rPr>
              <a:t>the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spc="-15" dirty="0">
                <a:latin typeface="Arial"/>
                <a:cs typeface="Arial"/>
              </a:rPr>
              <a:t>project’s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spc="-15" dirty="0">
                <a:latin typeface="Arial"/>
                <a:cs typeface="Arial"/>
              </a:rPr>
              <a:t>oversight authority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concludes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spc="-15" dirty="0">
                <a:latin typeface="Arial"/>
                <a:cs typeface="Arial"/>
              </a:rPr>
              <a:t>the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spc="-15" dirty="0">
                <a:latin typeface="Arial"/>
                <a:cs typeface="Arial"/>
              </a:rPr>
              <a:t>project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has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spc="-20" dirty="0">
                <a:latin typeface="Arial"/>
                <a:cs typeface="Arial"/>
              </a:rPr>
              <a:t>met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all goals</a:t>
            </a:r>
          </a:p>
          <a:p>
            <a:pPr marL="355600" marR="99060" indent="-342900">
              <a:lnSpc>
                <a:spcPts val="3130"/>
              </a:lnSpc>
              <a:spcBef>
                <a:spcPts val="695"/>
              </a:spcBef>
              <a:buClr>
                <a:srgbClr val="330066"/>
              </a:buClr>
              <a:buSzPct val="68965"/>
              <a:buFont typeface="Wingdings"/>
              <a:buChar char=""/>
              <a:tabLst>
                <a:tab pos="355600" algn="l"/>
              </a:tabLst>
            </a:pPr>
            <a:r>
              <a:rPr b="0" dirty="0">
                <a:latin typeface="Arial"/>
                <a:cs typeface="Arial"/>
              </a:rPr>
              <a:t>New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spc="-20" dirty="0">
                <a:latin typeface="Arial"/>
                <a:cs typeface="Arial"/>
              </a:rPr>
              <a:t>systems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are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spc="-15" dirty="0">
                <a:latin typeface="Arial"/>
                <a:cs typeface="Arial"/>
              </a:rPr>
              <a:t>turned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over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spc="-15" dirty="0">
                <a:latin typeface="Arial"/>
                <a:cs typeface="Arial"/>
              </a:rPr>
              <a:t>to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spc="-15" dirty="0">
                <a:latin typeface="Arial"/>
                <a:cs typeface="Arial"/>
              </a:rPr>
              <a:t>operations, project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spc="-15" dirty="0">
                <a:latin typeface="Arial"/>
                <a:cs typeface="Arial"/>
              </a:rPr>
              <a:t>documentation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is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spc="-15" dirty="0">
                <a:latin typeface="Arial"/>
                <a:cs typeface="Arial"/>
              </a:rPr>
              <a:t>archived,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lessons learned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are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spc="-15" dirty="0">
                <a:latin typeface="Arial"/>
                <a:cs typeface="Arial"/>
              </a:rPr>
              <a:t>cataloged,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any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spc="-15" dirty="0">
                <a:latin typeface="Arial"/>
                <a:cs typeface="Arial"/>
              </a:rPr>
              <a:t>staff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and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resources are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spc="-15" dirty="0">
                <a:latin typeface="Arial"/>
                <a:cs typeface="Arial"/>
              </a:rPr>
              <a:t>returned</a:t>
            </a: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265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</a:pPr>
            <a:r>
              <a:rPr spc="-20" dirty="0"/>
              <a:t>Output</a:t>
            </a:r>
            <a:r>
              <a:rPr spc="-5" dirty="0"/>
              <a:t> </a:t>
            </a:r>
            <a:r>
              <a:rPr spc="-15" dirty="0"/>
              <a:t>of</a:t>
            </a:r>
            <a:r>
              <a:rPr spc="-5" dirty="0"/>
              <a:t> </a:t>
            </a:r>
            <a:r>
              <a:rPr spc="-20" dirty="0"/>
              <a:t>Closeout</a:t>
            </a:r>
            <a:r>
              <a:rPr spc="-5" dirty="0"/>
              <a:t> </a:t>
            </a:r>
            <a:r>
              <a:rPr spc="-20" dirty="0"/>
              <a:t>Phase</a:t>
            </a:r>
            <a:r>
              <a:rPr spc="-5" dirty="0"/>
              <a:t> </a:t>
            </a:r>
            <a:r>
              <a:rPr spc="-15" dirty="0"/>
              <a:t>is</a:t>
            </a:r>
            <a:r>
              <a:rPr spc="-5" dirty="0"/>
              <a:t> </a:t>
            </a:r>
            <a:r>
              <a:rPr dirty="0"/>
              <a:t>User</a:t>
            </a:r>
            <a:r>
              <a:rPr spc="-5" dirty="0"/>
              <a:t> </a:t>
            </a:r>
            <a:r>
              <a:rPr spc="-20" dirty="0"/>
              <a:t>Acceptance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" dirty="0"/>
              <a:t>PM</a:t>
            </a:r>
            <a:r>
              <a:rPr spc="-5" dirty="0"/>
              <a:t> </a:t>
            </a:r>
            <a:r>
              <a:rPr spc="-25" dirty="0"/>
              <a:t>Fundamentals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808995"/>
            <a:ext cx="8041005" cy="3638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2300" marR="5080" indent="-609600">
              <a:lnSpc>
                <a:spcPct val="100000"/>
              </a:lnSpc>
            </a:pPr>
            <a:r>
              <a:rPr sz="3000" b="1" spc="-20" dirty="0">
                <a:latin typeface="Arial"/>
                <a:cs typeface="Arial"/>
              </a:rPr>
              <a:t>The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15" dirty="0">
                <a:latin typeface="Arial"/>
                <a:cs typeface="Arial"/>
              </a:rPr>
              <a:t>Trilogy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15" dirty="0">
                <a:latin typeface="Arial"/>
                <a:cs typeface="Arial"/>
              </a:rPr>
              <a:t>of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15" dirty="0">
                <a:latin typeface="Arial"/>
                <a:cs typeface="Arial"/>
              </a:rPr>
              <a:t>Project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Management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dirty="0">
                <a:latin typeface="Arial"/>
                <a:cs typeface="Arial"/>
              </a:rPr>
              <a:t>–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Scope,</a:t>
            </a:r>
            <a:r>
              <a:rPr sz="3000" b="1" spc="-15" dirty="0">
                <a:latin typeface="Arial"/>
                <a:cs typeface="Arial"/>
              </a:rPr>
              <a:t> Budget,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Schedule</a:t>
            </a:r>
            <a:endParaRPr sz="3000">
              <a:latin typeface="Arial"/>
              <a:cs typeface="Arial"/>
            </a:endParaRPr>
          </a:p>
          <a:p>
            <a:pPr marL="622300" indent="-609600">
              <a:lnSpc>
                <a:spcPct val="100000"/>
              </a:lnSpc>
              <a:spcBef>
                <a:spcPts val="725"/>
              </a:spcBef>
              <a:buClr>
                <a:srgbClr val="330066"/>
              </a:buClr>
              <a:buSzPct val="70000"/>
              <a:buFont typeface="Arial"/>
              <a:buAutoNum type="arabicPeriod"/>
              <a:tabLst>
                <a:tab pos="622300" algn="l"/>
              </a:tabLst>
            </a:pPr>
            <a:r>
              <a:rPr sz="3000" spc="-20" dirty="0">
                <a:latin typeface="Arial"/>
                <a:cs typeface="Arial"/>
              </a:rPr>
              <a:t>Scope</a:t>
            </a:r>
            <a:endParaRPr sz="3000">
              <a:latin typeface="Arial"/>
              <a:cs typeface="Arial"/>
            </a:endParaRPr>
          </a:p>
          <a:p>
            <a:pPr marL="1003300" marR="23495" lvl="1" indent="-646430">
              <a:lnSpc>
                <a:spcPct val="100000"/>
              </a:lnSpc>
              <a:spcBef>
                <a:spcPts val="65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1003300" algn="l"/>
              </a:tabLst>
            </a:pPr>
            <a:r>
              <a:rPr sz="2600" spc="-15" dirty="0">
                <a:latin typeface="Arial"/>
                <a:cs typeface="Arial"/>
              </a:rPr>
              <a:t>Defines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what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the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project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will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do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what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0" dirty="0">
                <a:latin typeface="Arial"/>
                <a:cs typeface="Arial"/>
              </a:rPr>
              <a:t>it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won’ </a:t>
            </a:r>
            <a:r>
              <a:rPr sz="2600" spc="-10" dirty="0">
                <a:latin typeface="Arial"/>
                <a:cs typeface="Arial"/>
              </a:rPr>
              <a:t>t</a:t>
            </a:r>
            <a:endParaRPr sz="2600">
              <a:latin typeface="Arial"/>
              <a:cs typeface="Arial"/>
            </a:endParaRPr>
          </a:p>
          <a:p>
            <a:pPr marL="1003300" marR="1636395" lvl="1" indent="-646430">
              <a:lnSpc>
                <a:spcPct val="100000"/>
              </a:lnSpc>
              <a:spcBef>
                <a:spcPts val="63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1003300" algn="l"/>
              </a:tabLst>
            </a:pPr>
            <a:r>
              <a:rPr sz="2600" spc="-15" dirty="0">
                <a:latin typeface="Arial"/>
                <a:cs typeface="Arial"/>
              </a:rPr>
              <a:t>Scope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Creep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occurs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when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additional requirements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are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allowed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to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sneak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in</a:t>
            </a:r>
            <a:endParaRPr sz="2600">
              <a:latin typeface="Arial"/>
              <a:cs typeface="Arial"/>
            </a:endParaRPr>
          </a:p>
          <a:p>
            <a:pPr marL="1003300" lvl="1" indent="-646430">
              <a:lnSpc>
                <a:spcPct val="100000"/>
              </a:lnSpc>
              <a:spcBef>
                <a:spcPts val="63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1003300" algn="l"/>
              </a:tabLst>
            </a:pPr>
            <a:r>
              <a:rPr sz="2600" spc="-20" dirty="0">
                <a:latin typeface="Arial"/>
                <a:cs typeface="Arial"/>
              </a:rPr>
              <a:t>PM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must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know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how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to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say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NO!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" dirty="0"/>
              <a:t>PM</a:t>
            </a:r>
            <a:r>
              <a:rPr spc="-5" dirty="0"/>
              <a:t> </a:t>
            </a:r>
            <a:r>
              <a:rPr spc="-25" dirty="0"/>
              <a:t>Fundamentals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808995"/>
            <a:ext cx="7362825" cy="4213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2300" indent="-609600">
              <a:lnSpc>
                <a:spcPct val="100000"/>
              </a:lnSpc>
              <a:buSzPct val="70000"/>
              <a:buFont typeface="Arial"/>
              <a:buAutoNum type="arabicPeriod" startAt="2"/>
              <a:tabLst>
                <a:tab pos="622300" algn="l"/>
              </a:tabLst>
            </a:pPr>
            <a:r>
              <a:rPr sz="3000" spc="-20" dirty="0">
                <a:latin typeface="Arial"/>
                <a:cs typeface="Arial"/>
              </a:rPr>
              <a:t>Budget</a:t>
            </a:r>
            <a:endParaRPr sz="3000">
              <a:latin typeface="Arial"/>
              <a:cs typeface="Arial"/>
            </a:endParaRPr>
          </a:p>
          <a:p>
            <a:pPr marL="1003300" lvl="1" indent="-646430">
              <a:lnSpc>
                <a:spcPct val="100000"/>
              </a:lnSpc>
              <a:spcBef>
                <a:spcPts val="650"/>
              </a:spcBef>
              <a:buSzPct val="69230"/>
              <a:buFont typeface="Wingdings"/>
              <a:buChar char=""/>
              <a:tabLst>
                <a:tab pos="1003300" algn="l"/>
              </a:tabLst>
            </a:pPr>
            <a:r>
              <a:rPr sz="2600" dirty="0">
                <a:latin typeface="Arial"/>
                <a:cs typeface="Arial"/>
              </a:rPr>
              <a:t>Highly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visible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measure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of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Project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Managers</a:t>
            </a:r>
            <a:endParaRPr sz="2600">
              <a:latin typeface="Arial"/>
              <a:cs typeface="Arial"/>
            </a:endParaRPr>
          </a:p>
          <a:p>
            <a:pPr marL="1003300" marR="353060" lvl="1" indent="-646430">
              <a:lnSpc>
                <a:spcPct val="100000"/>
              </a:lnSpc>
              <a:spcBef>
                <a:spcPts val="630"/>
              </a:spcBef>
              <a:buSzPct val="69230"/>
              <a:buFont typeface="Wingdings"/>
              <a:buChar char=""/>
              <a:tabLst>
                <a:tab pos="1003300" algn="l"/>
              </a:tabLst>
            </a:pPr>
            <a:r>
              <a:rPr sz="2600" dirty="0">
                <a:latin typeface="Arial"/>
                <a:cs typeface="Arial"/>
              </a:rPr>
              <a:t>Requires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constant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monitoring,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immediate corrective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action</a:t>
            </a:r>
            <a:endParaRPr sz="2600">
              <a:latin typeface="Arial"/>
              <a:cs typeface="Arial"/>
            </a:endParaRPr>
          </a:p>
          <a:p>
            <a:pPr marL="1003300" lvl="1" indent="-646430">
              <a:lnSpc>
                <a:spcPct val="100000"/>
              </a:lnSpc>
              <a:spcBef>
                <a:spcPts val="630"/>
              </a:spcBef>
              <a:buSzPct val="69230"/>
              <a:buFont typeface="Wingdings"/>
              <a:buChar char=""/>
              <a:tabLst>
                <a:tab pos="1003300" algn="l"/>
              </a:tabLst>
            </a:pPr>
            <a:r>
              <a:rPr sz="2600" spc="-15" dirty="0">
                <a:latin typeface="Arial"/>
                <a:cs typeface="Arial"/>
              </a:rPr>
              <a:t>Vendor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management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is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key</a:t>
            </a:r>
            <a:endParaRPr sz="2600">
              <a:latin typeface="Arial"/>
              <a:cs typeface="Arial"/>
            </a:endParaRPr>
          </a:p>
          <a:p>
            <a:pPr marL="622300" indent="-609600">
              <a:lnSpc>
                <a:spcPct val="100000"/>
              </a:lnSpc>
              <a:spcBef>
                <a:spcPts val="705"/>
              </a:spcBef>
              <a:buSzPct val="70000"/>
              <a:buFont typeface="Arial"/>
              <a:buAutoNum type="arabicPeriod" startAt="2"/>
              <a:tabLst>
                <a:tab pos="622300" algn="l"/>
              </a:tabLst>
            </a:pPr>
            <a:r>
              <a:rPr sz="3000" spc="-20" dirty="0">
                <a:latin typeface="Arial"/>
                <a:cs typeface="Arial"/>
              </a:rPr>
              <a:t>Schedule</a:t>
            </a:r>
            <a:endParaRPr sz="3000">
              <a:latin typeface="Arial"/>
              <a:cs typeface="Arial"/>
            </a:endParaRPr>
          </a:p>
          <a:p>
            <a:pPr marL="1003300" lvl="1" indent="-646430">
              <a:lnSpc>
                <a:spcPct val="100000"/>
              </a:lnSpc>
              <a:spcBef>
                <a:spcPts val="650"/>
              </a:spcBef>
              <a:buSzPct val="69230"/>
              <a:buFont typeface="Wingdings"/>
              <a:buChar char=""/>
              <a:tabLst>
                <a:tab pos="1003300" algn="l"/>
              </a:tabLst>
            </a:pPr>
            <a:r>
              <a:rPr sz="2600" spc="-15" dirty="0">
                <a:latin typeface="Arial"/>
                <a:cs typeface="Arial"/>
              </a:rPr>
              <a:t>Most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likely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to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change</a:t>
            </a:r>
            <a:endParaRPr sz="2600">
              <a:latin typeface="Arial"/>
              <a:cs typeface="Arial"/>
            </a:endParaRPr>
          </a:p>
          <a:p>
            <a:pPr marL="1003300" lvl="1" indent="-646430">
              <a:lnSpc>
                <a:spcPct val="100000"/>
              </a:lnSpc>
              <a:spcBef>
                <a:spcPts val="630"/>
              </a:spcBef>
              <a:buSzPct val="69230"/>
              <a:buFont typeface="Wingdings"/>
              <a:buChar char=""/>
              <a:tabLst>
                <a:tab pos="1003300" algn="l"/>
              </a:tabLst>
            </a:pPr>
            <a:r>
              <a:rPr sz="2600" spc="-15" dirty="0">
                <a:latin typeface="Arial"/>
                <a:cs typeface="Arial"/>
              </a:rPr>
              <a:t>Unexpected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events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can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do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occur</a:t>
            </a:r>
            <a:endParaRPr sz="2600">
              <a:latin typeface="Arial"/>
              <a:cs typeface="Arial"/>
            </a:endParaRPr>
          </a:p>
          <a:p>
            <a:pPr marL="1003300" lvl="1" indent="-646430">
              <a:lnSpc>
                <a:spcPct val="100000"/>
              </a:lnSpc>
              <a:spcBef>
                <a:spcPts val="630"/>
              </a:spcBef>
              <a:buSzPct val="69230"/>
              <a:buFont typeface="Wingdings"/>
              <a:buChar char=""/>
              <a:tabLst>
                <a:tab pos="1003300" algn="l"/>
              </a:tabLst>
            </a:pPr>
            <a:r>
              <a:rPr sz="2600" spc="-15" dirty="0">
                <a:latin typeface="Arial"/>
                <a:cs typeface="Arial"/>
              </a:rPr>
              <a:t>This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is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where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PMs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earn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their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salary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40"/>
              </a:lnSpc>
            </a:pPr>
            <a:r>
              <a:rPr spc="-30" dirty="0"/>
              <a:t>PM</a:t>
            </a:r>
            <a:r>
              <a:rPr spc="-5" dirty="0"/>
              <a:t> </a:t>
            </a:r>
            <a:r>
              <a:rPr spc="-25" dirty="0"/>
              <a:t>Fundamentals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815234"/>
            <a:ext cx="7703820" cy="4168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Clr>
                <a:srgbClr val="330066"/>
              </a:buClr>
              <a:buSzPct val="69230"/>
              <a:buFont typeface="Wingdings"/>
              <a:buChar char=""/>
              <a:tabLst>
                <a:tab pos="355600" algn="l"/>
              </a:tabLst>
            </a:pPr>
            <a:r>
              <a:rPr sz="2600" spc="-20" dirty="0">
                <a:latin typeface="Arial"/>
                <a:cs typeface="Arial"/>
              </a:rPr>
              <a:t>What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does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the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Restructured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Higher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Education Financial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Administrative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Operations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Act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Tier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3 mean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to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VCU?</a:t>
            </a:r>
            <a:endParaRPr sz="2600">
              <a:latin typeface="Arial"/>
              <a:cs typeface="Arial"/>
            </a:endParaRPr>
          </a:p>
          <a:p>
            <a:pPr marL="356870">
              <a:lnSpc>
                <a:spcPct val="100000"/>
              </a:lnSpc>
              <a:spcBef>
                <a:spcPts val="540"/>
              </a:spcBef>
            </a:pPr>
            <a:r>
              <a:rPr sz="2200" spc="-15" dirty="0">
                <a:latin typeface="Arial"/>
                <a:cs typeface="Arial"/>
              </a:rPr>
              <a:t>Greater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autonomy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and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control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in:</a:t>
            </a:r>
            <a:endParaRPr sz="2200">
              <a:latin typeface="Arial"/>
              <a:cs typeface="Arial"/>
            </a:endParaRPr>
          </a:p>
          <a:p>
            <a:pPr marL="1000125" marR="561975" lvl="1" indent="-294005">
              <a:lnSpc>
                <a:spcPct val="100000"/>
              </a:lnSpc>
              <a:spcBef>
                <a:spcPts val="509"/>
              </a:spcBef>
              <a:buClr>
                <a:srgbClr val="CCCC00"/>
              </a:buClr>
              <a:buSzPct val="69047"/>
              <a:buFont typeface="Arial"/>
              <a:buAutoNum type="arabicPeriod"/>
              <a:tabLst>
                <a:tab pos="1000125" algn="l"/>
              </a:tabLst>
            </a:pPr>
            <a:r>
              <a:rPr sz="2100" spc="-10" dirty="0">
                <a:latin typeface="Arial"/>
                <a:cs typeface="Arial"/>
              </a:rPr>
              <a:t>Capitol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outlay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and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acquisition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and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disposition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of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real </a:t>
            </a:r>
            <a:r>
              <a:rPr sz="2100" spc="-10" dirty="0">
                <a:latin typeface="Arial"/>
                <a:cs typeface="Arial"/>
              </a:rPr>
              <a:t>property</a:t>
            </a:r>
            <a:endParaRPr sz="2100">
              <a:latin typeface="Arial"/>
              <a:cs typeface="Arial"/>
            </a:endParaRPr>
          </a:p>
          <a:p>
            <a:pPr marL="1000125" lvl="1" indent="-294005">
              <a:lnSpc>
                <a:spcPct val="100000"/>
              </a:lnSpc>
              <a:spcBef>
                <a:spcPts val="505"/>
              </a:spcBef>
              <a:buClr>
                <a:srgbClr val="CCCC00"/>
              </a:buClr>
              <a:buSzPct val="69047"/>
              <a:buFont typeface="Arial"/>
              <a:buAutoNum type="arabicPeriod"/>
              <a:tabLst>
                <a:tab pos="1000125" algn="l"/>
              </a:tabLst>
            </a:pPr>
            <a:r>
              <a:rPr sz="2100" dirty="0">
                <a:latin typeface="Arial"/>
                <a:cs typeface="Arial"/>
              </a:rPr>
              <a:t>Leasing</a:t>
            </a:r>
            <a:endParaRPr sz="2100">
              <a:latin typeface="Arial"/>
              <a:cs typeface="Arial"/>
            </a:endParaRPr>
          </a:p>
          <a:p>
            <a:pPr marL="1000125" lvl="1" indent="-294005">
              <a:lnSpc>
                <a:spcPct val="100000"/>
              </a:lnSpc>
              <a:spcBef>
                <a:spcPts val="505"/>
              </a:spcBef>
              <a:buClr>
                <a:srgbClr val="CCCC00"/>
              </a:buClr>
              <a:buSzPct val="69047"/>
              <a:buFont typeface="Arial"/>
              <a:buAutoNum type="arabicPeriod"/>
              <a:tabLst>
                <a:tab pos="1000125" algn="l"/>
              </a:tabLst>
            </a:pPr>
            <a:r>
              <a:rPr sz="2100" spc="-15" dirty="0">
                <a:latin typeface="Arial"/>
                <a:cs typeface="Arial"/>
              </a:rPr>
              <a:t>Procurement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and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surplus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property</a:t>
            </a:r>
            <a:endParaRPr sz="2100">
              <a:latin typeface="Arial"/>
              <a:cs typeface="Arial"/>
            </a:endParaRPr>
          </a:p>
          <a:p>
            <a:pPr marL="1000125" lvl="1" indent="-294005">
              <a:lnSpc>
                <a:spcPct val="100000"/>
              </a:lnSpc>
              <a:spcBef>
                <a:spcPts val="505"/>
              </a:spcBef>
              <a:buClr>
                <a:srgbClr val="CCCC00"/>
              </a:buClr>
              <a:buSzPct val="69047"/>
              <a:buFont typeface="Arial"/>
              <a:buAutoNum type="arabicPeriod"/>
              <a:tabLst>
                <a:tab pos="1000125" algn="l"/>
              </a:tabLst>
            </a:pPr>
            <a:r>
              <a:rPr sz="2100" spc="-15" dirty="0">
                <a:latin typeface="Arial"/>
                <a:cs typeface="Arial"/>
              </a:rPr>
              <a:t>Finance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and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15" dirty="0">
                <a:latin typeface="Arial"/>
                <a:cs typeface="Arial"/>
              </a:rPr>
              <a:t>accounting</a:t>
            </a:r>
            <a:endParaRPr sz="2100">
              <a:latin typeface="Arial"/>
              <a:cs typeface="Arial"/>
            </a:endParaRPr>
          </a:p>
          <a:p>
            <a:pPr marL="1000125" lvl="1" indent="-294005">
              <a:lnSpc>
                <a:spcPct val="100000"/>
              </a:lnSpc>
              <a:spcBef>
                <a:spcPts val="505"/>
              </a:spcBef>
              <a:buClr>
                <a:srgbClr val="CCCC00"/>
              </a:buClr>
              <a:buSzPct val="69047"/>
              <a:buFont typeface="Arial"/>
              <a:buAutoNum type="arabicPeriod"/>
              <a:tabLst>
                <a:tab pos="1000125" algn="l"/>
              </a:tabLst>
            </a:pPr>
            <a:r>
              <a:rPr sz="2100" dirty="0">
                <a:latin typeface="Arial"/>
                <a:cs typeface="Arial"/>
              </a:rPr>
              <a:t>HR</a:t>
            </a:r>
            <a:endParaRPr sz="2100">
              <a:latin typeface="Arial"/>
              <a:cs typeface="Arial"/>
            </a:endParaRPr>
          </a:p>
          <a:p>
            <a:pPr marL="706120">
              <a:lnSpc>
                <a:spcPct val="100000"/>
              </a:lnSpc>
              <a:spcBef>
                <a:spcPts val="505"/>
              </a:spcBef>
              <a:tabLst>
                <a:tab pos="999490" algn="l"/>
              </a:tabLst>
            </a:pPr>
            <a:r>
              <a:rPr sz="1450" b="1" spc="5" dirty="0">
                <a:solidFill>
                  <a:srgbClr val="CCCC00"/>
                </a:solidFill>
                <a:latin typeface="Arial"/>
                <a:cs typeface="Arial"/>
              </a:rPr>
              <a:t>6.	</a:t>
            </a:r>
            <a:r>
              <a:rPr sz="2100" b="1" spc="-15" dirty="0">
                <a:latin typeface="Arial"/>
                <a:cs typeface="Arial"/>
              </a:rPr>
              <a:t>Information</a:t>
            </a:r>
            <a:r>
              <a:rPr sz="2100" b="1" spc="-5" dirty="0">
                <a:latin typeface="Arial"/>
                <a:cs typeface="Arial"/>
              </a:rPr>
              <a:t> </a:t>
            </a:r>
            <a:r>
              <a:rPr sz="2100" b="1" spc="-15" dirty="0">
                <a:latin typeface="Arial"/>
                <a:cs typeface="Arial"/>
              </a:rPr>
              <a:t>Technology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" dirty="0"/>
              <a:t>PM</a:t>
            </a:r>
            <a:r>
              <a:rPr spc="-5" dirty="0"/>
              <a:t> </a:t>
            </a:r>
            <a:r>
              <a:rPr spc="-25" dirty="0"/>
              <a:t>Fundamentals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808995"/>
            <a:ext cx="8036559" cy="3584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330066"/>
              </a:buClr>
              <a:buSzPct val="70000"/>
              <a:buFont typeface="Wingdings"/>
              <a:buChar char=""/>
              <a:tabLst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Under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Tier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3,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25" dirty="0">
                <a:latin typeface="Arial"/>
                <a:cs typeface="Arial"/>
              </a:rPr>
              <a:t>VCU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Information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20" dirty="0">
                <a:latin typeface="Arial"/>
                <a:cs typeface="Arial"/>
              </a:rPr>
              <a:t>Technology</a:t>
            </a:r>
            <a:endParaRPr sz="30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650"/>
              </a:spcBef>
              <a:buSzPct val="69230"/>
              <a:buFont typeface="Wingdings"/>
              <a:buChar char=""/>
              <a:tabLst>
                <a:tab pos="704850" algn="l"/>
              </a:tabLst>
            </a:pPr>
            <a:r>
              <a:rPr sz="2600" spc="-15" dirty="0">
                <a:latin typeface="Arial"/>
                <a:cs typeface="Arial"/>
              </a:rPr>
              <a:t>Exempt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from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VITA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ITIB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regulations</a:t>
            </a:r>
            <a:endParaRPr sz="2600">
              <a:latin typeface="Arial"/>
              <a:cs typeface="Arial"/>
            </a:endParaRPr>
          </a:p>
          <a:p>
            <a:pPr marL="704850" marR="5080" lvl="1" indent="-347980">
              <a:lnSpc>
                <a:spcPct val="100000"/>
              </a:lnSpc>
              <a:spcBef>
                <a:spcPts val="630"/>
              </a:spcBef>
              <a:buSzPct val="69230"/>
              <a:buFont typeface="Wingdings"/>
              <a:buChar char=""/>
              <a:tabLst>
                <a:tab pos="704850" algn="l"/>
              </a:tabLst>
            </a:pPr>
            <a:r>
              <a:rPr sz="2600" spc="-15" dirty="0">
                <a:latin typeface="Arial"/>
                <a:cs typeface="Arial"/>
              </a:rPr>
              <a:t>Full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responsibility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for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strategic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planning,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budgeting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investments</a:t>
            </a:r>
            <a:endParaRPr sz="2600">
              <a:latin typeface="Arial"/>
              <a:cs typeface="Arial"/>
            </a:endParaRPr>
          </a:p>
          <a:p>
            <a:pPr marL="704850" marR="645795" lvl="1" indent="-347980">
              <a:lnSpc>
                <a:spcPct val="100000"/>
              </a:lnSpc>
              <a:spcBef>
                <a:spcPts val="630"/>
              </a:spcBef>
              <a:buSzPct val="69230"/>
              <a:buFont typeface="Wingdings"/>
              <a:buChar char=""/>
              <a:tabLst>
                <a:tab pos="704850" algn="l"/>
              </a:tabLst>
            </a:pPr>
            <a:r>
              <a:rPr sz="2600" spc="-20" dirty="0">
                <a:latin typeface="Arial"/>
                <a:cs typeface="Arial"/>
              </a:rPr>
              <a:t>Management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of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all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projects,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infrastructure, architecture,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ongoing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operations,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security</a:t>
            </a:r>
            <a:endParaRPr sz="26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630"/>
              </a:spcBef>
              <a:buSzPct val="69230"/>
              <a:buFont typeface="Wingdings"/>
              <a:buChar char=""/>
              <a:tabLst>
                <a:tab pos="704850" algn="l"/>
              </a:tabLst>
            </a:pPr>
            <a:r>
              <a:rPr sz="2600" dirty="0">
                <a:latin typeface="Arial"/>
                <a:cs typeface="Arial"/>
              </a:rPr>
              <a:t>Responsible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for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IT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audits</a:t>
            </a:r>
            <a:endParaRPr sz="26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630"/>
              </a:spcBef>
              <a:buSzPct val="69230"/>
              <a:buFont typeface="Wingdings"/>
              <a:buChar char=""/>
              <a:tabLst>
                <a:tab pos="704850" algn="l"/>
              </a:tabLst>
            </a:pPr>
            <a:r>
              <a:rPr sz="2600" dirty="0">
                <a:latin typeface="Arial"/>
                <a:cs typeface="Arial"/>
              </a:rPr>
              <a:t>Remain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answerable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to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APA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COVA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" dirty="0"/>
              <a:t>PM</a:t>
            </a:r>
            <a:r>
              <a:rPr spc="-5" dirty="0"/>
              <a:t> </a:t>
            </a:r>
            <a:r>
              <a:rPr spc="-25" dirty="0"/>
              <a:t>Fundamentals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808995"/>
            <a:ext cx="7960995" cy="3755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Clr>
                <a:srgbClr val="330066"/>
              </a:buClr>
              <a:buSzPct val="70000"/>
              <a:buFont typeface="Wingdings"/>
              <a:buChar char=""/>
              <a:tabLst>
                <a:tab pos="355600" algn="l"/>
              </a:tabLst>
            </a:pPr>
            <a:r>
              <a:rPr sz="3000" b="1" spc="-20" dirty="0">
                <a:latin typeface="Arial"/>
                <a:cs typeface="Arial"/>
              </a:rPr>
              <a:t>To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dirty="0">
                <a:latin typeface="Arial"/>
                <a:cs typeface="Arial"/>
              </a:rPr>
              <a:t>meet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provisions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15" dirty="0">
                <a:latin typeface="Arial"/>
                <a:cs typeface="Arial"/>
              </a:rPr>
              <a:t>of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our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agreement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15" dirty="0">
                <a:latin typeface="Arial"/>
                <a:cs typeface="Arial"/>
              </a:rPr>
              <a:t>with the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Commonwealth,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25" dirty="0">
                <a:latin typeface="Arial"/>
                <a:cs typeface="Arial"/>
              </a:rPr>
              <a:t>VCU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had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15" dirty="0">
                <a:latin typeface="Arial"/>
                <a:cs typeface="Arial"/>
              </a:rPr>
              <a:t>to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develop</a:t>
            </a:r>
            <a:r>
              <a:rPr sz="3000" b="1" spc="-15" dirty="0">
                <a:latin typeface="Arial"/>
                <a:cs typeface="Arial"/>
              </a:rPr>
              <a:t> our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own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15" dirty="0">
                <a:latin typeface="Arial"/>
                <a:cs typeface="Arial"/>
              </a:rPr>
              <a:t>policies,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standards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and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15" dirty="0">
                <a:latin typeface="Arial"/>
                <a:cs typeface="Arial"/>
              </a:rPr>
              <a:t>practices in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15" dirty="0">
                <a:latin typeface="Arial"/>
                <a:cs typeface="Arial"/>
              </a:rPr>
              <a:t>four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dirty="0">
                <a:latin typeface="Arial"/>
                <a:cs typeface="Arial"/>
              </a:rPr>
              <a:t>areas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15" dirty="0">
                <a:latin typeface="Arial"/>
                <a:cs typeface="Arial"/>
              </a:rPr>
              <a:t>of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15" dirty="0">
                <a:latin typeface="Arial"/>
                <a:cs typeface="Arial"/>
              </a:rPr>
              <a:t>IT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management:</a:t>
            </a:r>
            <a:endParaRPr sz="30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660"/>
              </a:spcBef>
              <a:buClr>
                <a:srgbClr val="669999"/>
              </a:buClr>
              <a:buSzPct val="68518"/>
              <a:buFont typeface="Arial"/>
              <a:buAutoNum type="arabicPeriod"/>
              <a:tabLst>
                <a:tab pos="704850" algn="l"/>
              </a:tabLst>
            </a:pPr>
            <a:r>
              <a:rPr sz="2700" spc="-15" dirty="0">
                <a:latin typeface="Arial"/>
                <a:cs typeface="Arial"/>
              </a:rPr>
              <a:t>Security</a:t>
            </a:r>
            <a:endParaRPr sz="27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645"/>
              </a:spcBef>
              <a:buClr>
                <a:srgbClr val="669999"/>
              </a:buClr>
              <a:buSzPct val="68518"/>
              <a:buFont typeface="Arial"/>
              <a:buAutoNum type="arabicPeriod"/>
              <a:tabLst>
                <a:tab pos="704850" algn="l"/>
              </a:tabLst>
            </a:pPr>
            <a:r>
              <a:rPr sz="2700" spc="-15" dirty="0">
                <a:latin typeface="Arial"/>
                <a:cs typeface="Arial"/>
              </a:rPr>
              <a:t>Infrastructure,</a:t>
            </a:r>
            <a:r>
              <a:rPr sz="2700" spc="-5" dirty="0">
                <a:latin typeface="Arial"/>
                <a:cs typeface="Arial"/>
              </a:rPr>
              <a:t> </a:t>
            </a:r>
            <a:r>
              <a:rPr sz="2700" spc="-15" dirty="0">
                <a:latin typeface="Arial"/>
                <a:cs typeface="Arial"/>
              </a:rPr>
              <a:t>Architecture,</a:t>
            </a:r>
            <a:r>
              <a:rPr sz="2700" spc="-5" dirty="0">
                <a:latin typeface="Arial"/>
                <a:cs typeface="Arial"/>
              </a:rPr>
              <a:t> </a:t>
            </a:r>
            <a:r>
              <a:rPr sz="2700" spc="-15" dirty="0">
                <a:latin typeface="Arial"/>
                <a:cs typeface="Arial"/>
              </a:rPr>
              <a:t>Operations</a:t>
            </a:r>
            <a:endParaRPr sz="27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645"/>
              </a:spcBef>
              <a:buClr>
                <a:srgbClr val="669999"/>
              </a:buClr>
              <a:buSzPct val="68518"/>
              <a:buFont typeface="Arial"/>
              <a:buAutoNum type="arabicPeriod"/>
              <a:tabLst>
                <a:tab pos="704850" algn="l"/>
              </a:tabLst>
            </a:pPr>
            <a:r>
              <a:rPr sz="2700" spc="-15" dirty="0">
                <a:latin typeface="Arial"/>
                <a:cs typeface="Arial"/>
              </a:rPr>
              <a:t>Accessibility</a:t>
            </a:r>
            <a:endParaRPr sz="2700">
              <a:latin typeface="Arial"/>
              <a:cs typeface="Arial"/>
            </a:endParaRPr>
          </a:p>
          <a:p>
            <a:pPr marL="356870">
              <a:lnSpc>
                <a:spcPct val="100000"/>
              </a:lnSpc>
              <a:spcBef>
                <a:spcPts val="645"/>
              </a:spcBef>
              <a:tabLst>
                <a:tab pos="704215" algn="l"/>
              </a:tabLst>
            </a:pPr>
            <a:r>
              <a:rPr sz="1850" b="1" spc="5" dirty="0">
                <a:solidFill>
                  <a:srgbClr val="669999"/>
                </a:solidFill>
                <a:latin typeface="Arial"/>
                <a:cs typeface="Arial"/>
              </a:rPr>
              <a:t>4.	</a:t>
            </a:r>
            <a:r>
              <a:rPr sz="2700" b="1" spc="-15" dirty="0">
                <a:latin typeface="Arial"/>
                <a:cs typeface="Arial"/>
              </a:rPr>
              <a:t>Project</a:t>
            </a:r>
            <a:r>
              <a:rPr sz="2700" b="1" spc="-5" dirty="0">
                <a:latin typeface="Arial"/>
                <a:cs typeface="Arial"/>
              </a:rPr>
              <a:t> </a:t>
            </a:r>
            <a:r>
              <a:rPr sz="2700" b="1" spc="-20" dirty="0">
                <a:latin typeface="Arial"/>
                <a:cs typeface="Arial"/>
              </a:rPr>
              <a:t>Management</a:t>
            </a:r>
            <a:r>
              <a:rPr sz="2700" b="1" spc="-5" dirty="0">
                <a:latin typeface="Arial"/>
                <a:cs typeface="Arial"/>
              </a:rPr>
              <a:t> </a:t>
            </a:r>
            <a:r>
              <a:rPr sz="2700" b="1" spc="-20" dirty="0">
                <a:latin typeface="Arial"/>
                <a:cs typeface="Arial"/>
              </a:rPr>
              <a:t>and</a:t>
            </a:r>
            <a:r>
              <a:rPr sz="2700" b="1" spc="-5" dirty="0">
                <a:latin typeface="Arial"/>
                <a:cs typeface="Arial"/>
              </a:rPr>
              <a:t> </a:t>
            </a:r>
            <a:r>
              <a:rPr sz="2700" b="1" spc="-15" dirty="0">
                <a:latin typeface="Arial"/>
                <a:cs typeface="Arial"/>
              </a:rPr>
              <a:t>Auditing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40"/>
              </a:lnSpc>
            </a:pPr>
            <a:r>
              <a:rPr spc="-30" dirty="0"/>
              <a:t>PM</a:t>
            </a:r>
            <a:r>
              <a:rPr spc="-5" dirty="0"/>
              <a:t> </a:t>
            </a:r>
            <a:r>
              <a:rPr spc="-25" dirty="0"/>
              <a:t>Fundamentals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821695"/>
            <a:ext cx="6522720" cy="2746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Clr>
                <a:srgbClr val="330066"/>
              </a:buClr>
              <a:buSzPct val="70000"/>
              <a:buFont typeface="Wingdings"/>
              <a:buChar char=""/>
              <a:tabLst>
                <a:tab pos="355600" algn="l"/>
              </a:tabLst>
            </a:pPr>
            <a:r>
              <a:rPr sz="3000" b="1" spc="-15" dirty="0">
                <a:latin typeface="Arial"/>
                <a:cs typeface="Arial"/>
              </a:rPr>
              <a:t>Project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Management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and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Auditing components:</a:t>
            </a:r>
            <a:endParaRPr sz="30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650"/>
              </a:spcBef>
              <a:buClr>
                <a:srgbClr val="669999"/>
              </a:buClr>
              <a:buSzPct val="69230"/>
              <a:buFont typeface="Arial"/>
              <a:buAutoNum type="arabicPeriod"/>
              <a:tabLst>
                <a:tab pos="704850" algn="l"/>
              </a:tabLst>
            </a:pPr>
            <a:r>
              <a:rPr sz="2600" spc="-15" dirty="0">
                <a:latin typeface="Arial"/>
                <a:cs typeface="Arial"/>
              </a:rPr>
              <a:t>Strategic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Planning</a:t>
            </a:r>
            <a:endParaRPr sz="26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630"/>
              </a:spcBef>
              <a:buClr>
                <a:srgbClr val="669999"/>
              </a:buClr>
              <a:buSzPct val="69230"/>
              <a:buFont typeface="Arial"/>
              <a:buAutoNum type="arabicPeriod"/>
              <a:tabLst>
                <a:tab pos="704850" algn="l"/>
              </a:tabLst>
            </a:pPr>
            <a:r>
              <a:rPr sz="2600" spc="-15" dirty="0">
                <a:latin typeface="Arial"/>
                <a:cs typeface="Arial"/>
              </a:rPr>
              <a:t>Project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Management</a:t>
            </a:r>
            <a:endParaRPr sz="26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630"/>
              </a:spcBef>
              <a:buClr>
                <a:srgbClr val="669999"/>
              </a:buClr>
              <a:buSzPct val="69230"/>
              <a:buFont typeface="Arial"/>
              <a:buAutoNum type="arabicPeriod"/>
              <a:tabLst>
                <a:tab pos="704850" algn="l"/>
              </a:tabLst>
            </a:pPr>
            <a:r>
              <a:rPr sz="2600" spc="-15" dirty="0">
                <a:latin typeface="Arial"/>
                <a:cs typeface="Arial"/>
              </a:rPr>
              <a:t>Project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Portfolio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Management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(PPM)</a:t>
            </a:r>
            <a:endParaRPr sz="2600">
              <a:latin typeface="Arial"/>
              <a:cs typeface="Arial"/>
            </a:endParaRPr>
          </a:p>
          <a:p>
            <a:pPr marL="704850" lvl="1" indent="-347980">
              <a:lnSpc>
                <a:spcPts val="3095"/>
              </a:lnSpc>
              <a:spcBef>
                <a:spcPts val="630"/>
              </a:spcBef>
              <a:buClr>
                <a:srgbClr val="669999"/>
              </a:buClr>
              <a:buSzPct val="69230"/>
              <a:buFont typeface="Arial"/>
              <a:buAutoNum type="arabicPeriod"/>
              <a:tabLst>
                <a:tab pos="704850" algn="l"/>
              </a:tabLst>
            </a:pPr>
            <a:r>
              <a:rPr sz="2600" spc="-15" dirty="0">
                <a:latin typeface="Arial"/>
                <a:cs typeface="Arial"/>
              </a:rPr>
              <a:t>Auditing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" dirty="0"/>
              <a:t>PM</a:t>
            </a:r>
            <a:r>
              <a:rPr spc="-5" dirty="0"/>
              <a:t> </a:t>
            </a:r>
            <a:r>
              <a:rPr spc="-25" dirty="0"/>
              <a:t>Fundamental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8208" y="542925"/>
            <a:ext cx="1414145" cy="981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3900" b="1" dirty="0">
                <a:solidFill>
                  <a:srgbClr val="330066"/>
                </a:solidFill>
                <a:latin typeface="Arial"/>
                <a:cs typeface="Arial"/>
              </a:rPr>
              <a:t>s</a:t>
            </a:r>
            <a:endParaRPr sz="3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6575" y="1835871"/>
            <a:ext cx="6906895" cy="3566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spc="-20" dirty="0">
                <a:latin typeface="Arial"/>
                <a:cs typeface="Arial"/>
              </a:rPr>
              <a:t>What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is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a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Project?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3850">
              <a:latin typeface="Times New Roman"/>
              <a:cs typeface="Times New Roman"/>
            </a:endParaRPr>
          </a:p>
          <a:p>
            <a:pPr marL="1000125" marR="5080" indent="-27305">
              <a:lnSpc>
                <a:spcPct val="100000"/>
              </a:lnSpc>
            </a:pPr>
            <a:r>
              <a:rPr sz="2900" spc="-20" dirty="0">
                <a:latin typeface="Arial"/>
                <a:cs typeface="Arial"/>
              </a:rPr>
              <a:t>A</a:t>
            </a:r>
            <a:r>
              <a:rPr sz="2900" spc="-5" dirty="0">
                <a:latin typeface="Arial"/>
                <a:cs typeface="Arial"/>
              </a:rPr>
              <a:t> </a:t>
            </a:r>
            <a:r>
              <a:rPr sz="2900" spc="-15" dirty="0">
                <a:latin typeface="Arial"/>
                <a:cs typeface="Arial"/>
              </a:rPr>
              <a:t>temporary</a:t>
            </a:r>
            <a:r>
              <a:rPr sz="2900" spc="-5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endeavor</a:t>
            </a:r>
            <a:r>
              <a:rPr sz="2900" spc="-5" dirty="0">
                <a:latin typeface="Arial"/>
                <a:cs typeface="Arial"/>
              </a:rPr>
              <a:t> </a:t>
            </a:r>
            <a:r>
              <a:rPr sz="2900" spc="-15" dirty="0">
                <a:latin typeface="Arial"/>
                <a:cs typeface="Arial"/>
              </a:rPr>
              <a:t>with</a:t>
            </a:r>
            <a:r>
              <a:rPr sz="2900" spc="-5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an </a:t>
            </a:r>
            <a:r>
              <a:rPr sz="2900" spc="-15" dirty="0">
                <a:latin typeface="Arial"/>
                <a:cs typeface="Arial"/>
              </a:rPr>
              <a:t>established</a:t>
            </a:r>
            <a:r>
              <a:rPr sz="2900" spc="-5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beginning</a:t>
            </a:r>
            <a:r>
              <a:rPr sz="2900" spc="-5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and</a:t>
            </a:r>
            <a:r>
              <a:rPr sz="2900" spc="-5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end</a:t>
            </a:r>
            <a:r>
              <a:rPr sz="2900" spc="-5" dirty="0">
                <a:latin typeface="Arial"/>
                <a:cs typeface="Arial"/>
              </a:rPr>
              <a:t> </a:t>
            </a:r>
            <a:r>
              <a:rPr sz="2900" spc="-15" dirty="0">
                <a:latin typeface="Arial"/>
                <a:cs typeface="Arial"/>
              </a:rPr>
              <a:t>time, that</a:t>
            </a:r>
            <a:r>
              <a:rPr sz="2900" spc="-5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has</a:t>
            </a:r>
            <a:r>
              <a:rPr sz="2900" spc="-5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a</a:t>
            </a:r>
            <a:r>
              <a:rPr sz="2900" spc="-5" dirty="0">
                <a:latin typeface="Arial"/>
                <a:cs typeface="Arial"/>
              </a:rPr>
              <a:t> </a:t>
            </a:r>
            <a:r>
              <a:rPr sz="2900" spc="-15" dirty="0">
                <a:latin typeface="Arial"/>
                <a:cs typeface="Arial"/>
              </a:rPr>
              <a:t>set</a:t>
            </a:r>
            <a:r>
              <a:rPr sz="2900" spc="-5" dirty="0">
                <a:latin typeface="Arial"/>
                <a:cs typeface="Arial"/>
              </a:rPr>
              <a:t> </a:t>
            </a:r>
            <a:r>
              <a:rPr sz="2900" spc="-15" dirty="0">
                <a:latin typeface="Arial"/>
                <a:cs typeface="Arial"/>
              </a:rPr>
              <a:t>of</a:t>
            </a:r>
            <a:r>
              <a:rPr sz="2900" spc="-5" dirty="0">
                <a:latin typeface="Arial"/>
                <a:cs typeface="Arial"/>
              </a:rPr>
              <a:t> </a:t>
            </a:r>
            <a:r>
              <a:rPr sz="2900" spc="-15" dirty="0">
                <a:latin typeface="Arial"/>
                <a:cs typeface="Arial"/>
              </a:rPr>
              <a:t>defined</a:t>
            </a:r>
            <a:r>
              <a:rPr sz="2900" spc="-5" dirty="0">
                <a:latin typeface="Arial"/>
                <a:cs typeface="Arial"/>
              </a:rPr>
              <a:t> </a:t>
            </a:r>
            <a:r>
              <a:rPr sz="2900" spc="-15" dirty="0">
                <a:latin typeface="Arial"/>
                <a:cs typeface="Arial"/>
              </a:rPr>
              <a:t>tasks</a:t>
            </a:r>
            <a:r>
              <a:rPr sz="2900" spc="-5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and assigned</a:t>
            </a:r>
            <a:r>
              <a:rPr sz="2900" spc="-5" dirty="0">
                <a:latin typeface="Arial"/>
                <a:cs typeface="Arial"/>
              </a:rPr>
              <a:t> </a:t>
            </a:r>
            <a:r>
              <a:rPr sz="2900" spc="-15" dirty="0">
                <a:latin typeface="Arial"/>
                <a:cs typeface="Arial"/>
              </a:rPr>
              <a:t>resources,</a:t>
            </a:r>
            <a:r>
              <a:rPr sz="2900" spc="-5" dirty="0">
                <a:latin typeface="Arial"/>
                <a:cs typeface="Arial"/>
              </a:rPr>
              <a:t> </a:t>
            </a:r>
            <a:r>
              <a:rPr sz="2900" spc="-15" dirty="0">
                <a:latin typeface="Arial"/>
                <a:cs typeface="Arial"/>
              </a:rPr>
              <a:t>undertaken</a:t>
            </a:r>
            <a:r>
              <a:rPr sz="2900" spc="-5" dirty="0">
                <a:latin typeface="Arial"/>
                <a:cs typeface="Arial"/>
              </a:rPr>
              <a:t> </a:t>
            </a:r>
            <a:r>
              <a:rPr sz="2900" spc="-15" dirty="0">
                <a:latin typeface="Arial"/>
                <a:cs typeface="Arial"/>
              </a:rPr>
              <a:t>to</a:t>
            </a:r>
            <a:r>
              <a:rPr sz="2900" spc="-10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deliver</a:t>
            </a:r>
            <a:r>
              <a:rPr sz="2900" spc="-5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a</a:t>
            </a:r>
            <a:r>
              <a:rPr sz="2900" spc="-5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unique</a:t>
            </a:r>
            <a:r>
              <a:rPr sz="2900" spc="-5" dirty="0">
                <a:latin typeface="Arial"/>
                <a:cs typeface="Arial"/>
              </a:rPr>
              <a:t> </a:t>
            </a:r>
            <a:r>
              <a:rPr sz="2900" spc="-15" dirty="0">
                <a:latin typeface="Arial"/>
                <a:cs typeface="Arial"/>
              </a:rPr>
              <a:t>product,</a:t>
            </a:r>
            <a:r>
              <a:rPr sz="2900" spc="-5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service</a:t>
            </a:r>
            <a:r>
              <a:rPr sz="2900" spc="-5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or </a:t>
            </a:r>
            <a:r>
              <a:rPr sz="2900" spc="-15" dirty="0">
                <a:latin typeface="Arial"/>
                <a:cs typeface="Arial"/>
              </a:rPr>
              <a:t>result.</a:t>
            </a:r>
            <a:endParaRPr sz="29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423522" y="542925"/>
            <a:ext cx="1670908" cy="9810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40"/>
              </a:lnSpc>
            </a:pPr>
            <a:r>
              <a:rPr spc="-30" dirty="0"/>
              <a:t>PM</a:t>
            </a:r>
            <a:r>
              <a:rPr spc="-5" dirty="0"/>
              <a:t> </a:t>
            </a:r>
            <a:r>
              <a:rPr spc="-25" dirty="0"/>
              <a:t>Fundamentals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815234"/>
            <a:ext cx="7264400" cy="39833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330066"/>
              </a:buClr>
              <a:buSzPct val="69230"/>
              <a:buFont typeface="Wingdings"/>
              <a:buChar char=""/>
              <a:tabLst>
                <a:tab pos="355600" algn="l"/>
              </a:tabLst>
            </a:pPr>
            <a:r>
              <a:rPr sz="2600" spc="-15" dirty="0">
                <a:latin typeface="Arial"/>
                <a:cs typeface="Arial"/>
              </a:rPr>
              <a:t>VCU’s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Project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Management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Office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was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created</a:t>
            </a:r>
            <a:endParaRPr sz="26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580"/>
              </a:spcBef>
              <a:buClr>
                <a:srgbClr val="669999"/>
              </a:buClr>
              <a:buSzPct val="68750"/>
              <a:buFont typeface="Wingdings"/>
              <a:buChar char=""/>
              <a:tabLst>
                <a:tab pos="704850" algn="l"/>
              </a:tabLst>
            </a:pPr>
            <a:r>
              <a:rPr sz="2400" spc="-15" dirty="0">
                <a:latin typeface="Arial"/>
                <a:cs typeface="Arial"/>
              </a:rPr>
              <a:t>Insure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best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practices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are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being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followed</a:t>
            </a:r>
            <a:endParaRPr sz="2400">
              <a:latin typeface="Arial"/>
              <a:cs typeface="Arial"/>
            </a:endParaRPr>
          </a:p>
          <a:p>
            <a:pPr marL="704850" marR="726440" lvl="1" indent="-347980">
              <a:lnSpc>
                <a:spcPct val="100000"/>
              </a:lnSpc>
              <a:spcBef>
                <a:spcPts val="570"/>
              </a:spcBef>
              <a:buClr>
                <a:srgbClr val="669999"/>
              </a:buClr>
              <a:buSzPct val="68750"/>
              <a:buFont typeface="Wingdings"/>
              <a:buChar char=""/>
              <a:tabLst>
                <a:tab pos="704850" algn="l"/>
              </a:tabLst>
            </a:pPr>
            <a:r>
              <a:rPr sz="2400" spc="-15" dirty="0">
                <a:latin typeface="Arial"/>
                <a:cs typeface="Arial"/>
              </a:rPr>
              <a:t>Provide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for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improved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governance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of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project submission,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selection,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prioritization</a:t>
            </a:r>
            <a:endParaRPr sz="2400">
              <a:latin typeface="Arial"/>
              <a:cs typeface="Arial"/>
            </a:endParaRPr>
          </a:p>
          <a:p>
            <a:pPr marL="704850" marR="116839" lvl="1" indent="-347980">
              <a:lnSpc>
                <a:spcPct val="100000"/>
              </a:lnSpc>
              <a:spcBef>
                <a:spcPts val="570"/>
              </a:spcBef>
              <a:buClr>
                <a:srgbClr val="669999"/>
              </a:buClr>
              <a:buSzPct val="68750"/>
              <a:buFont typeface="Wingdings"/>
              <a:buChar char=""/>
              <a:tabLst>
                <a:tab pos="704850" algn="l"/>
              </a:tabLst>
            </a:pPr>
            <a:r>
              <a:rPr sz="2400" dirty="0">
                <a:latin typeface="Arial"/>
                <a:cs typeface="Arial"/>
              </a:rPr>
              <a:t>More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effective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communications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between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project stakeholders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Technology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Services</a:t>
            </a:r>
            <a:endParaRPr sz="2400">
              <a:latin typeface="Arial"/>
              <a:cs typeface="Arial"/>
            </a:endParaRPr>
          </a:p>
          <a:p>
            <a:pPr marL="704850" marR="506730" lvl="1" indent="-347980">
              <a:lnSpc>
                <a:spcPct val="100000"/>
              </a:lnSpc>
              <a:spcBef>
                <a:spcPts val="570"/>
              </a:spcBef>
              <a:buClr>
                <a:srgbClr val="669999"/>
              </a:buClr>
              <a:buSzPct val="68750"/>
              <a:buFont typeface="Wingdings"/>
              <a:buChar char=""/>
              <a:tabLst>
                <a:tab pos="704850" algn="l"/>
              </a:tabLst>
            </a:pPr>
            <a:r>
              <a:rPr sz="2400" spc="-15" dirty="0">
                <a:latin typeface="Arial"/>
                <a:cs typeface="Arial"/>
              </a:rPr>
              <a:t>Establish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consolidated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repository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of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project information</a:t>
            </a:r>
            <a:endParaRPr sz="2400">
              <a:latin typeface="Arial"/>
              <a:cs typeface="Arial"/>
            </a:endParaRPr>
          </a:p>
          <a:p>
            <a:pPr marL="704850" marR="372110" lvl="1" indent="-347980">
              <a:lnSpc>
                <a:spcPct val="100000"/>
              </a:lnSpc>
              <a:spcBef>
                <a:spcPts val="570"/>
              </a:spcBef>
              <a:buClr>
                <a:srgbClr val="669999"/>
              </a:buClr>
              <a:buSzPct val="68750"/>
              <a:buFont typeface="Wingdings"/>
              <a:buChar char=""/>
              <a:tabLst>
                <a:tab pos="704850" algn="l"/>
              </a:tabLst>
            </a:pPr>
            <a:r>
              <a:rPr sz="2400" spc="-15" dirty="0">
                <a:latin typeface="Arial"/>
                <a:cs typeface="Arial"/>
              </a:rPr>
              <a:t>Provide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services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necessary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to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insure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Tier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3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IT requirements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are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met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" dirty="0"/>
              <a:t>PM</a:t>
            </a:r>
            <a:r>
              <a:rPr spc="-5" dirty="0"/>
              <a:t> </a:t>
            </a:r>
            <a:r>
              <a:rPr spc="-25" dirty="0"/>
              <a:t>Fundamentals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808995"/>
            <a:ext cx="7839075" cy="3910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Clr>
                <a:srgbClr val="330066"/>
              </a:buClr>
              <a:buSzPct val="70000"/>
              <a:buFont typeface="Wingdings"/>
              <a:buChar char=""/>
              <a:tabLst>
                <a:tab pos="355600" algn="l"/>
              </a:tabLst>
            </a:pPr>
            <a:r>
              <a:rPr sz="3000" spc="-20" dirty="0">
                <a:latin typeface="Arial"/>
                <a:cs typeface="Arial"/>
              </a:rPr>
              <a:t>Development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of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20" dirty="0">
                <a:latin typeface="Arial"/>
                <a:cs typeface="Arial"/>
              </a:rPr>
              <a:t>VCU’s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Project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20" dirty="0">
                <a:latin typeface="Arial"/>
                <a:cs typeface="Arial"/>
              </a:rPr>
              <a:t>Management</a:t>
            </a:r>
            <a:r>
              <a:rPr sz="3000" spc="-15" dirty="0">
                <a:latin typeface="Arial"/>
                <a:cs typeface="Arial"/>
              </a:rPr>
              <a:t> Methodology</a:t>
            </a:r>
            <a:endParaRPr sz="30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65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850" algn="l"/>
              </a:tabLst>
            </a:pPr>
            <a:r>
              <a:rPr sz="2600" spc="-15" dirty="0">
                <a:latin typeface="Arial"/>
                <a:cs typeface="Arial"/>
              </a:rPr>
              <a:t>Visited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other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University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PMOs</a:t>
            </a:r>
            <a:endParaRPr sz="2600">
              <a:latin typeface="Arial"/>
              <a:cs typeface="Arial"/>
            </a:endParaRPr>
          </a:p>
          <a:p>
            <a:pPr marL="1000125" lvl="2" indent="-294005">
              <a:lnSpc>
                <a:spcPct val="100000"/>
              </a:lnSpc>
              <a:spcBef>
                <a:spcPts val="565"/>
              </a:spcBef>
              <a:buClr>
                <a:srgbClr val="CCCC00"/>
              </a:buClr>
              <a:buSzPct val="69565"/>
              <a:buFont typeface="Wingdings"/>
              <a:buChar char=""/>
              <a:tabLst>
                <a:tab pos="1000125" algn="l"/>
              </a:tabLst>
            </a:pPr>
            <a:r>
              <a:rPr sz="2300" spc="-15" dirty="0">
                <a:latin typeface="Arial"/>
                <a:cs typeface="Arial"/>
              </a:rPr>
              <a:t>UVa,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spc="-20" dirty="0">
                <a:latin typeface="Arial"/>
                <a:cs typeface="Arial"/>
              </a:rPr>
              <a:t>W&amp;M,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spc="-15" dirty="0">
                <a:latin typeface="Arial"/>
                <a:cs typeface="Arial"/>
              </a:rPr>
              <a:t>GMU,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UNCs</a:t>
            </a:r>
            <a:endParaRPr sz="23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61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850" algn="l"/>
              </a:tabLst>
            </a:pPr>
            <a:r>
              <a:rPr sz="2600" dirty="0">
                <a:latin typeface="Arial"/>
                <a:cs typeface="Arial"/>
              </a:rPr>
              <a:t>Researched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best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practices</a:t>
            </a:r>
            <a:endParaRPr sz="2600">
              <a:latin typeface="Arial"/>
              <a:cs typeface="Arial"/>
            </a:endParaRPr>
          </a:p>
          <a:p>
            <a:pPr marL="1000125" lvl="2" indent="-294005">
              <a:lnSpc>
                <a:spcPct val="100000"/>
              </a:lnSpc>
              <a:spcBef>
                <a:spcPts val="565"/>
              </a:spcBef>
              <a:buClr>
                <a:srgbClr val="CCCC00"/>
              </a:buClr>
              <a:buSzPct val="69565"/>
              <a:buFont typeface="Wingdings"/>
              <a:buChar char=""/>
              <a:tabLst>
                <a:tab pos="1000125" algn="l"/>
              </a:tabLst>
            </a:pPr>
            <a:r>
              <a:rPr sz="2300" spc="-15" dirty="0">
                <a:latin typeface="Arial"/>
                <a:cs typeface="Arial"/>
              </a:rPr>
              <a:t>VITA,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spc="-15" dirty="0">
                <a:latin typeface="Arial"/>
                <a:cs typeface="Arial"/>
              </a:rPr>
              <a:t>PMI,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spc="-20" dirty="0">
                <a:latin typeface="Arial"/>
                <a:cs typeface="Arial"/>
              </a:rPr>
              <a:t>PMBOK</a:t>
            </a:r>
            <a:endParaRPr sz="23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61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850" algn="l"/>
              </a:tabLst>
            </a:pPr>
            <a:r>
              <a:rPr sz="2600" spc="-15" dirty="0">
                <a:latin typeface="Arial"/>
                <a:cs typeface="Arial"/>
              </a:rPr>
              <a:t>Formed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PM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Task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Force</a:t>
            </a:r>
            <a:endParaRPr sz="2600">
              <a:latin typeface="Arial"/>
              <a:cs typeface="Arial"/>
            </a:endParaRPr>
          </a:p>
          <a:p>
            <a:pPr marL="1000125" marR="810895" lvl="2" indent="-294005">
              <a:lnSpc>
                <a:spcPct val="100000"/>
              </a:lnSpc>
              <a:spcBef>
                <a:spcPts val="565"/>
              </a:spcBef>
              <a:buClr>
                <a:srgbClr val="CCCC00"/>
              </a:buClr>
              <a:buSzPct val="69565"/>
              <a:buFont typeface="Wingdings"/>
              <a:buChar char=""/>
              <a:tabLst>
                <a:tab pos="1000125" algn="l"/>
              </a:tabLst>
            </a:pPr>
            <a:r>
              <a:rPr sz="2300" spc="-15" dirty="0">
                <a:latin typeface="Arial"/>
                <a:cs typeface="Arial"/>
              </a:rPr>
              <a:t>Representatives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spc="-15" dirty="0">
                <a:latin typeface="Arial"/>
                <a:cs typeface="Arial"/>
              </a:rPr>
              <a:t>from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every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spc="-10" dirty="0">
                <a:latin typeface="Arial"/>
                <a:cs typeface="Arial"/>
              </a:rPr>
              <a:t>unit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in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spc="-15" dirty="0">
                <a:latin typeface="Arial"/>
                <a:cs typeface="Arial"/>
              </a:rPr>
              <a:t>Technology Services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" dirty="0"/>
              <a:t>PM</a:t>
            </a:r>
            <a:r>
              <a:rPr spc="-5" dirty="0"/>
              <a:t> </a:t>
            </a:r>
            <a:r>
              <a:rPr spc="-25" dirty="0"/>
              <a:t>Fundamentals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770784"/>
            <a:ext cx="7961630" cy="424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330066"/>
              </a:buClr>
              <a:buSzPct val="69230"/>
              <a:buFont typeface="Wingdings"/>
              <a:buChar char=""/>
              <a:tabLst>
                <a:tab pos="355600" algn="l"/>
              </a:tabLst>
            </a:pPr>
            <a:r>
              <a:rPr sz="2600" spc="-15" dirty="0">
                <a:latin typeface="Arial"/>
                <a:cs typeface="Arial"/>
              </a:rPr>
              <a:t>Task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Force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started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in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July,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2008</a:t>
            </a:r>
            <a:endParaRPr sz="2600">
              <a:latin typeface="Arial"/>
              <a:cs typeface="Arial"/>
            </a:endParaRPr>
          </a:p>
          <a:p>
            <a:pPr marL="355600" marR="206375" indent="-342900">
              <a:lnSpc>
                <a:spcPts val="2810"/>
              </a:lnSpc>
              <a:spcBef>
                <a:spcPts val="670"/>
              </a:spcBef>
              <a:buClr>
                <a:srgbClr val="330066"/>
              </a:buClr>
              <a:buSzPct val="69230"/>
              <a:buFont typeface="Wingdings"/>
              <a:buChar char=""/>
              <a:tabLst>
                <a:tab pos="355600" algn="l"/>
              </a:tabLst>
            </a:pPr>
            <a:r>
              <a:rPr sz="2600" dirty="0">
                <a:latin typeface="Arial"/>
                <a:cs typeface="Arial"/>
              </a:rPr>
              <a:t>Held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bi-monthly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meetings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where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the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best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practices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in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project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management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subject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area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were </a:t>
            </a:r>
            <a:r>
              <a:rPr sz="2600" spc="-15" dirty="0">
                <a:latin typeface="Arial"/>
                <a:cs typeface="Arial"/>
              </a:rPr>
              <a:t>presented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evaluated</a:t>
            </a:r>
            <a:endParaRPr sz="2600">
              <a:latin typeface="Arial"/>
              <a:cs typeface="Arial"/>
            </a:endParaRPr>
          </a:p>
          <a:p>
            <a:pPr marL="355600" marR="149860" indent="-342900">
              <a:lnSpc>
                <a:spcPts val="2810"/>
              </a:lnSpc>
              <a:spcBef>
                <a:spcPts val="625"/>
              </a:spcBef>
              <a:buClr>
                <a:srgbClr val="330066"/>
              </a:buClr>
              <a:buSzPct val="69230"/>
              <a:buFont typeface="Wingdings"/>
              <a:buChar char=""/>
              <a:tabLst>
                <a:tab pos="355600" algn="l"/>
              </a:tabLst>
            </a:pPr>
            <a:r>
              <a:rPr sz="2600" spc="-15" dirty="0">
                <a:latin typeface="Arial"/>
                <a:cs typeface="Arial"/>
              </a:rPr>
              <a:t>Recommendation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how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to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adopt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apply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those practices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at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VCU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was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agreed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upon</a:t>
            </a:r>
            <a:endParaRPr sz="2600">
              <a:latin typeface="Arial"/>
              <a:cs typeface="Arial"/>
            </a:endParaRPr>
          </a:p>
          <a:p>
            <a:pPr marL="355600" marR="370840" indent="-342900">
              <a:lnSpc>
                <a:spcPts val="2810"/>
              </a:lnSpc>
              <a:spcBef>
                <a:spcPts val="625"/>
              </a:spcBef>
              <a:buClr>
                <a:srgbClr val="330066"/>
              </a:buClr>
              <a:buSzPct val="69230"/>
              <a:buFont typeface="Wingdings"/>
              <a:buChar char=""/>
              <a:tabLst>
                <a:tab pos="355600" algn="l"/>
              </a:tabLst>
            </a:pPr>
            <a:r>
              <a:rPr sz="2600" spc="-15" dirty="0">
                <a:latin typeface="Arial"/>
                <a:cs typeface="Arial"/>
              </a:rPr>
              <a:t>Each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representative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was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expected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to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share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those recommendations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with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colleagues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for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input</a:t>
            </a:r>
            <a:endParaRPr sz="2600">
              <a:latin typeface="Arial"/>
              <a:cs typeface="Arial"/>
            </a:endParaRPr>
          </a:p>
          <a:p>
            <a:pPr marL="355600" marR="5080" indent="-342900">
              <a:lnSpc>
                <a:spcPts val="2810"/>
              </a:lnSpc>
              <a:spcBef>
                <a:spcPts val="625"/>
              </a:spcBef>
              <a:buClr>
                <a:srgbClr val="330066"/>
              </a:buClr>
              <a:buSzPct val="69230"/>
              <a:buFont typeface="Wingdings"/>
              <a:buChar char=""/>
              <a:tabLst>
                <a:tab pos="355600" algn="l"/>
              </a:tabLst>
            </a:pPr>
            <a:r>
              <a:rPr sz="2600" spc="-15" dirty="0">
                <a:latin typeface="Arial"/>
                <a:cs typeface="Arial"/>
              </a:rPr>
              <a:t>Task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Force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decisions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established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principles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of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VCU’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PM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methodology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the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requirements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for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 </a:t>
            </a:r>
            <a:r>
              <a:rPr sz="2600" spc="-15" dirty="0">
                <a:latin typeface="Arial"/>
                <a:cs typeface="Arial"/>
              </a:rPr>
              <a:t>project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information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system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" dirty="0"/>
              <a:t>PM</a:t>
            </a:r>
            <a:r>
              <a:rPr spc="-5" dirty="0"/>
              <a:t> </a:t>
            </a:r>
            <a:r>
              <a:rPr spc="-25" dirty="0"/>
              <a:t>Fundamentals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739034"/>
            <a:ext cx="7383780" cy="4028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4200" indent="-571500">
              <a:lnSpc>
                <a:spcPts val="3115"/>
              </a:lnSpc>
              <a:buClr>
                <a:srgbClr val="330066"/>
              </a:buClr>
              <a:buSzPct val="69230"/>
              <a:buFont typeface="Wingdings"/>
              <a:buChar char=""/>
              <a:tabLst>
                <a:tab pos="584200" algn="l"/>
              </a:tabLst>
            </a:pPr>
            <a:r>
              <a:rPr sz="2600" spc="-20" dirty="0">
                <a:latin typeface="Arial"/>
                <a:cs typeface="Arial"/>
              </a:rPr>
              <a:t>VCU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Project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Management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Methodology</a:t>
            </a:r>
            <a:endParaRPr sz="2600">
              <a:latin typeface="Arial"/>
              <a:cs typeface="Arial"/>
            </a:endParaRPr>
          </a:p>
          <a:p>
            <a:pPr marL="852169" lvl="1" indent="-495300">
              <a:lnSpc>
                <a:spcPts val="2635"/>
              </a:lnSpc>
              <a:buClr>
                <a:srgbClr val="669999"/>
              </a:buClr>
              <a:buSzPct val="68181"/>
              <a:buFont typeface="Wingdings"/>
              <a:buChar char=""/>
              <a:tabLst>
                <a:tab pos="852805" algn="l"/>
              </a:tabLst>
            </a:pPr>
            <a:r>
              <a:rPr sz="2200" spc="-10" dirty="0">
                <a:latin typeface="Arial"/>
                <a:cs typeface="Arial"/>
              </a:rPr>
              <a:t>Policy</a:t>
            </a:r>
            <a:endParaRPr sz="2200">
              <a:latin typeface="Arial"/>
              <a:cs typeface="Arial"/>
            </a:endParaRPr>
          </a:p>
          <a:p>
            <a:pPr marL="852169" lvl="1" indent="-495300">
              <a:lnSpc>
                <a:spcPts val="2640"/>
              </a:lnSpc>
              <a:buClr>
                <a:srgbClr val="669999"/>
              </a:buClr>
              <a:buSzPct val="68181"/>
              <a:buFont typeface="Wingdings"/>
              <a:buChar char=""/>
              <a:tabLst>
                <a:tab pos="852805" algn="l"/>
              </a:tabLst>
            </a:pPr>
            <a:r>
              <a:rPr sz="2200" spc="-15" dirty="0">
                <a:latin typeface="Arial"/>
                <a:cs typeface="Arial"/>
              </a:rPr>
              <a:t>Standard</a:t>
            </a:r>
            <a:endParaRPr sz="2200">
              <a:latin typeface="Arial"/>
              <a:cs typeface="Arial"/>
            </a:endParaRPr>
          </a:p>
          <a:p>
            <a:pPr marL="852169" lvl="1" indent="-495300">
              <a:lnSpc>
                <a:spcPts val="2640"/>
              </a:lnSpc>
              <a:buClr>
                <a:srgbClr val="669999"/>
              </a:buClr>
              <a:buSzPct val="68181"/>
              <a:buFont typeface="Wingdings"/>
              <a:buChar char=""/>
              <a:tabLst>
                <a:tab pos="852805" algn="l"/>
              </a:tabLst>
            </a:pPr>
            <a:r>
              <a:rPr sz="2200" spc="-10" dirty="0">
                <a:latin typeface="Arial"/>
                <a:cs typeface="Arial"/>
              </a:rPr>
              <a:t>Practices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and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Procedures</a:t>
            </a:r>
            <a:endParaRPr sz="2200">
              <a:latin typeface="Arial"/>
              <a:cs typeface="Arial"/>
            </a:endParaRPr>
          </a:p>
          <a:p>
            <a:pPr marL="584200" marR="5080" indent="-571500">
              <a:lnSpc>
                <a:spcPts val="2500"/>
              </a:lnSpc>
              <a:spcBef>
                <a:spcPts val="610"/>
              </a:spcBef>
              <a:buClr>
                <a:srgbClr val="330066"/>
              </a:buClr>
              <a:buSzPct val="69230"/>
              <a:buFont typeface="Wingdings"/>
              <a:buChar char=""/>
              <a:tabLst>
                <a:tab pos="584200" algn="l"/>
              </a:tabLst>
            </a:pPr>
            <a:r>
              <a:rPr sz="2600" spc="-15" dirty="0">
                <a:latin typeface="Arial"/>
                <a:cs typeface="Arial"/>
              </a:rPr>
              <a:t>Project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Management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Information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Tracking System</a:t>
            </a:r>
            <a:endParaRPr sz="2600">
              <a:latin typeface="Arial"/>
              <a:cs typeface="Arial"/>
            </a:endParaRPr>
          </a:p>
          <a:p>
            <a:pPr marL="852169" lvl="1" indent="-495300">
              <a:lnSpc>
                <a:spcPts val="2640"/>
              </a:lnSpc>
              <a:spcBef>
                <a:spcPts val="10"/>
              </a:spcBef>
              <a:buClr>
                <a:srgbClr val="669999"/>
              </a:buClr>
              <a:buSzPct val="68181"/>
              <a:buFont typeface="Wingdings"/>
              <a:buChar char=""/>
              <a:tabLst>
                <a:tab pos="852805" algn="l"/>
              </a:tabLst>
            </a:pPr>
            <a:r>
              <a:rPr sz="2200" spc="-15" dirty="0">
                <a:latin typeface="Arial"/>
                <a:cs typeface="Arial"/>
              </a:rPr>
              <a:t>Central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repository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for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all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projects</a:t>
            </a:r>
            <a:endParaRPr sz="2200">
              <a:latin typeface="Arial"/>
              <a:cs typeface="Arial"/>
            </a:endParaRPr>
          </a:p>
          <a:p>
            <a:pPr marL="852169" lvl="1" indent="-495300">
              <a:lnSpc>
                <a:spcPts val="2640"/>
              </a:lnSpc>
              <a:buClr>
                <a:srgbClr val="669999"/>
              </a:buClr>
              <a:buSzPct val="68181"/>
              <a:buFont typeface="Wingdings"/>
              <a:buChar char=""/>
              <a:tabLst>
                <a:tab pos="852805" algn="l"/>
              </a:tabLst>
            </a:pPr>
            <a:r>
              <a:rPr sz="2200" spc="-10" dirty="0">
                <a:latin typeface="Arial"/>
                <a:cs typeface="Arial"/>
              </a:rPr>
              <a:t>Projects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are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classified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by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their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complexity</a:t>
            </a:r>
            <a:endParaRPr sz="2200">
              <a:latin typeface="Arial"/>
              <a:cs typeface="Arial"/>
            </a:endParaRPr>
          </a:p>
          <a:p>
            <a:pPr marL="1144270" lvl="2" indent="-438150">
              <a:lnSpc>
                <a:spcPct val="100000"/>
              </a:lnSpc>
              <a:spcBef>
                <a:spcPts val="10"/>
              </a:spcBef>
              <a:buClr>
                <a:srgbClr val="CCCC00"/>
              </a:buClr>
              <a:buSzPct val="69047"/>
              <a:buFont typeface="Arial"/>
              <a:buAutoNum type="arabicPeriod"/>
              <a:tabLst>
                <a:tab pos="1144905" algn="l"/>
              </a:tabLst>
            </a:pPr>
            <a:r>
              <a:rPr sz="2100" spc="-15" dirty="0">
                <a:latin typeface="Arial"/>
                <a:cs typeface="Arial"/>
              </a:rPr>
              <a:t>Budget</a:t>
            </a:r>
            <a:endParaRPr sz="2100">
              <a:latin typeface="Arial"/>
              <a:cs typeface="Arial"/>
            </a:endParaRPr>
          </a:p>
          <a:p>
            <a:pPr marL="1144270" lvl="2" indent="-438150">
              <a:lnSpc>
                <a:spcPct val="100000"/>
              </a:lnSpc>
              <a:spcBef>
                <a:spcPts val="5"/>
              </a:spcBef>
              <a:buClr>
                <a:srgbClr val="CCCC00"/>
              </a:buClr>
              <a:buSzPct val="69047"/>
              <a:buFont typeface="Arial"/>
              <a:buAutoNum type="arabicPeriod"/>
              <a:tabLst>
                <a:tab pos="1144905" algn="l"/>
              </a:tabLst>
            </a:pPr>
            <a:r>
              <a:rPr sz="2100" spc="-15" dirty="0">
                <a:latin typeface="Arial"/>
                <a:cs typeface="Arial"/>
              </a:rPr>
              <a:t>Time</a:t>
            </a:r>
            <a:endParaRPr sz="2100">
              <a:latin typeface="Arial"/>
              <a:cs typeface="Arial"/>
            </a:endParaRPr>
          </a:p>
          <a:p>
            <a:pPr marL="1144270" lvl="2" indent="-438150">
              <a:lnSpc>
                <a:spcPct val="100000"/>
              </a:lnSpc>
              <a:spcBef>
                <a:spcPts val="5"/>
              </a:spcBef>
              <a:buClr>
                <a:srgbClr val="CCCC00"/>
              </a:buClr>
              <a:buSzPct val="69047"/>
              <a:buFont typeface="Arial"/>
              <a:buAutoNum type="arabicPeriod"/>
              <a:tabLst>
                <a:tab pos="1144905" algn="l"/>
              </a:tabLst>
            </a:pPr>
            <a:r>
              <a:rPr sz="2100" dirty="0">
                <a:latin typeface="Arial"/>
                <a:cs typeface="Arial"/>
              </a:rPr>
              <a:t>Resources</a:t>
            </a:r>
            <a:endParaRPr sz="2100">
              <a:latin typeface="Arial"/>
              <a:cs typeface="Arial"/>
            </a:endParaRPr>
          </a:p>
          <a:p>
            <a:pPr marL="1144270" indent="-438150">
              <a:lnSpc>
                <a:spcPct val="100000"/>
              </a:lnSpc>
              <a:spcBef>
                <a:spcPts val="5"/>
              </a:spcBef>
              <a:buClr>
                <a:srgbClr val="CCCC00"/>
              </a:buClr>
              <a:buSzPct val="69047"/>
              <a:buFont typeface="Wingdings"/>
              <a:buChar char=""/>
              <a:tabLst>
                <a:tab pos="1144905" algn="l"/>
              </a:tabLst>
            </a:pPr>
            <a:r>
              <a:rPr sz="2100" spc="-15" dirty="0">
                <a:latin typeface="Arial"/>
                <a:cs typeface="Arial"/>
              </a:rPr>
              <a:t>Adjusted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for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Risk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40"/>
              </a:lnSpc>
            </a:pPr>
            <a:r>
              <a:rPr spc="-30" dirty="0"/>
              <a:t>PM</a:t>
            </a:r>
            <a:r>
              <a:rPr spc="-5" dirty="0"/>
              <a:t> </a:t>
            </a:r>
            <a:r>
              <a:rPr spc="-25" dirty="0"/>
              <a:t>Fundamentals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821695"/>
            <a:ext cx="7667625" cy="3803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330066"/>
              </a:buClr>
              <a:buSzPct val="70000"/>
              <a:buFont typeface="Wingdings"/>
              <a:buChar char=""/>
              <a:tabLst>
                <a:tab pos="355600" algn="l"/>
              </a:tabLst>
            </a:pPr>
            <a:r>
              <a:rPr sz="3000" spc="-15" dirty="0">
                <a:latin typeface="Arial"/>
                <a:cs typeface="Arial"/>
              </a:rPr>
              <a:t>Fast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Track</a:t>
            </a:r>
            <a:endParaRPr sz="30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65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850" algn="l"/>
              </a:tabLst>
            </a:pPr>
            <a:r>
              <a:rPr sz="2600" dirty="0">
                <a:latin typeface="Arial"/>
                <a:cs typeface="Arial"/>
              </a:rPr>
              <a:t>80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hours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or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less</a:t>
            </a:r>
            <a:endParaRPr sz="26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63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850" algn="l"/>
              </a:tabLst>
            </a:pPr>
            <a:r>
              <a:rPr sz="2600" spc="-20" dirty="0">
                <a:latin typeface="Arial"/>
                <a:cs typeface="Arial"/>
              </a:rPr>
              <a:t>Two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or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less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personnel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from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within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one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OTS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unit</a:t>
            </a:r>
            <a:endParaRPr sz="26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63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850" algn="l"/>
              </a:tabLst>
            </a:pPr>
            <a:r>
              <a:rPr sz="2600" spc="-15" dirty="0">
                <a:latin typeface="Arial"/>
                <a:cs typeface="Arial"/>
              </a:rPr>
              <a:t>Below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$10,000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0" dirty="0">
                <a:latin typeface="Arial"/>
                <a:cs typeface="Arial"/>
              </a:rPr>
              <a:t>total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cost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05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Low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Complexity</a:t>
            </a:r>
            <a:endParaRPr sz="30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65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850" algn="l"/>
              </a:tabLst>
            </a:pPr>
            <a:r>
              <a:rPr sz="2600" spc="-15" dirty="0">
                <a:latin typeface="Arial"/>
                <a:cs typeface="Arial"/>
              </a:rPr>
              <a:t>Greater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than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80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less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than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240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hours</a:t>
            </a:r>
            <a:endParaRPr sz="26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63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850" algn="l"/>
              </a:tabLst>
            </a:pPr>
            <a:r>
              <a:rPr sz="2600" spc="-15" dirty="0">
                <a:latin typeface="Arial"/>
                <a:cs typeface="Arial"/>
              </a:rPr>
              <a:t>Greater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than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two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less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than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10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personnel</a:t>
            </a:r>
            <a:endParaRPr sz="26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63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850" algn="l"/>
              </a:tabLst>
            </a:pPr>
            <a:r>
              <a:rPr sz="2600" spc="-15" dirty="0">
                <a:latin typeface="Arial"/>
                <a:cs typeface="Arial"/>
              </a:rPr>
              <a:t>Greater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than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$10,000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less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than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$100,000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40"/>
              </a:lnSpc>
            </a:pPr>
            <a:r>
              <a:rPr spc="-30" dirty="0"/>
              <a:t>PM</a:t>
            </a:r>
            <a:r>
              <a:rPr spc="-5" dirty="0"/>
              <a:t> </a:t>
            </a:r>
            <a:r>
              <a:rPr spc="-25" dirty="0"/>
              <a:t>Fundamentals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821695"/>
            <a:ext cx="7560945" cy="3803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330066"/>
              </a:buClr>
              <a:buSzPct val="70000"/>
              <a:buFont typeface="Wingdings"/>
              <a:buChar char=""/>
              <a:tabLst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Medium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Complexity</a:t>
            </a:r>
            <a:endParaRPr sz="30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65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850" algn="l"/>
              </a:tabLst>
            </a:pPr>
            <a:r>
              <a:rPr sz="2600" spc="-15" dirty="0">
                <a:latin typeface="Arial"/>
                <a:cs typeface="Arial"/>
              </a:rPr>
              <a:t>Greater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than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six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weeks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less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than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one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year</a:t>
            </a:r>
            <a:endParaRPr sz="26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63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850" algn="l"/>
              </a:tabLst>
            </a:pPr>
            <a:r>
              <a:rPr sz="2600" spc="-15" dirty="0">
                <a:latin typeface="Arial"/>
                <a:cs typeface="Arial"/>
              </a:rPr>
              <a:t>Greater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than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10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less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than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25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personnel</a:t>
            </a:r>
            <a:endParaRPr sz="26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63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850" algn="l"/>
              </a:tabLst>
            </a:pPr>
            <a:r>
              <a:rPr sz="2600" spc="-15" dirty="0">
                <a:latin typeface="Arial"/>
                <a:cs typeface="Arial"/>
              </a:rPr>
              <a:t>Greater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than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$100,000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less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than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$500,000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05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High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Complexity</a:t>
            </a:r>
            <a:endParaRPr sz="30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65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850" algn="l"/>
              </a:tabLst>
            </a:pPr>
            <a:r>
              <a:rPr sz="2600" spc="-15" dirty="0">
                <a:latin typeface="Arial"/>
                <a:cs typeface="Arial"/>
              </a:rPr>
              <a:t>Greater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than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one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year</a:t>
            </a:r>
            <a:endParaRPr sz="26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63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850" algn="l"/>
              </a:tabLst>
            </a:pPr>
            <a:r>
              <a:rPr sz="2600" spc="-15" dirty="0">
                <a:latin typeface="Arial"/>
                <a:cs typeface="Arial"/>
              </a:rPr>
              <a:t>Greater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than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25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personnel</a:t>
            </a:r>
            <a:endParaRPr sz="26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63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850" algn="l"/>
              </a:tabLst>
            </a:pPr>
            <a:r>
              <a:rPr sz="2600" spc="-15" dirty="0">
                <a:latin typeface="Arial"/>
                <a:cs typeface="Arial"/>
              </a:rPr>
              <a:t>Greater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than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$500,000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40"/>
              </a:lnSpc>
            </a:pPr>
            <a:r>
              <a:rPr spc="-30" dirty="0"/>
              <a:t>PM</a:t>
            </a:r>
            <a:r>
              <a:rPr spc="-5" dirty="0"/>
              <a:t> </a:t>
            </a:r>
            <a:r>
              <a:rPr spc="-25" dirty="0"/>
              <a:t>Fundamentals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815234"/>
            <a:ext cx="7934325" cy="4162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330066"/>
              </a:buClr>
              <a:buSzPct val="69230"/>
              <a:buFont typeface="Wingdings"/>
              <a:buChar char=""/>
              <a:tabLst>
                <a:tab pos="355600" algn="l"/>
              </a:tabLst>
            </a:pPr>
            <a:r>
              <a:rPr sz="2600" spc="-20" dirty="0">
                <a:latin typeface="Arial"/>
                <a:cs typeface="Arial"/>
              </a:rPr>
              <a:t>PMIT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System</a:t>
            </a:r>
            <a:endParaRPr sz="2600">
              <a:latin typeface="Arial"/>
              <a:cs typeface="Arial"/>
            </a:endParaRPr>
          </a:p>
          <a:p>
            <a:pPr marL="704850" marR="796925" lvl="1" indent="-347980">
              <a:lnSpc>
                <a:spcPct val="100000"/>
              </a:lnSpc>
              <a:spcBef>
                <a:spcPts val="540"/>
              </a:spcBef>
              <a:buClr>
                <a:srgbClr val="669999"/>
              </a:buClr>
              <a:buSzPct val="68181"/>
              <a:buFont typeface="Wingdings"/>
              <a:buChar char=""/>
              <a:tabLst>
                <a:tab pos="704850" algn="l"/>
              </a:tabLst>
            </a:pPr>
            <a:r>
              <a:rPr sz="2200" dirty="0">
                <a:latin typeface="Arial"/>
                <a:cs typeface="Arial"/>
              </a:rPr>
              <a:t>Designed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to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be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project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information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system,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20" dirty="0">
                <a:latin typeface="Arial"/>
                <a:cs typeface="Arial"/>
              </a:rPr>
              <a:t>NOT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a planning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and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scheduling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system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like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MSProject</a:t>
            </a:r>
            <a:endParaRPr sz="22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520"/>
              </a:spcBef>
              <a:buClr>
                <a:srgbClr val="669999"/>
              </a:buClr>
              <a:buSzPct val="68181"/>
              <a:buFont typeface="Wingdings"/>
              <a:buChar char=""/>
              <a:tabLst>
                <a:tab pos="704850" algn="l"/>
              </a:tabLst>
            </a:pPr>
            <a:r>
              <a:rPr sz="2200" dirty="0">
                <a:latin typeface="Arial"/>
                <a:cs typeface="Arial"/>
              </a:rPr>
              <a:t>Developed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by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Technology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Services</a:t>
            </a:r>
            <a:endParaRPr sz="22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520"/>
              </a:spcBef>
              <a:buClr>
                <a:srgbClr val="669999"/>
              </a:buClr>
              <a:buSzPct val="68181"/>
              <a:buFont typeface="Wingdings"/>
              <a:buChar char=""/>
              <a:tabLst>
                <a:tab pos="704850" algn="l"/>
              </a:tabLst>
            </a:pPr>
            <a:r>
              <a:rPr sz="2200" spc="-10" dirty="0">
                <a:latin typeface="Arial"/>
                <a:cs typeface="Arial"/>
              </a:rPr>
              <a:t>Project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Managers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will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be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primary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users</a:t>
            </a:r>
            <a:endParaRPr sz="22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520"/>
              </a:spcBef>
              <a:buClr>
                <a:srgbClr val="669999"/>
              </a:buClr>
              <a:buSzPct val="68181"/>
              <a:buFont typeface="Wingdings"/>
              <a:buChar char=""/>
              <a:tabLst>
                <a:tab pos="704850" algn="l"/>
              </a:tabLst>
            </a:pPr>
            <a:r>
              <a:rPr sz="2200" spc="-10" dirty="0">
                <a:latin typeface="Arial"/>
                <a:cs typeface="Arial"/>
              </a:rPr>
              <a:t>Available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to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all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Technical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Services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staff</a:t>
            </a:r>
            <a:endParaRPr sz="2200">
              <a:latin typeface="Arial"/>
              <a:cs typeface="Arial"/>
            </a:endParaRPr>
          </a:p>
          <a:p>
            <a:pPr marL="704850" marR="1323340" lvl="1" indent="-347980">
              <a:lnSpc>
                <a:spcPct val="100000"/>
              </a:lnSpc>
              <a:spcBef>
                <a:spcPts val="520"/>
              </a:spcBef>
              <a:buClr>
                <a:srgbClr val="669999"/>
              </a:buClr>
              <a:buSzPct val="68181"/>
              <a:buFont typeface="Wingdings"/>
              <a:buChar char=""/>
              <a:tabLst>
                <a:tab pos="704850" algn="l"/>
              </a:tabLst>
            </a:pPr>
            <a:r>
              <a:rPr sz="2200" spc="-10" dirty="0">
                <a:latin typeface="Arial"/>
                <a:cs typeface="Arial"/>
              </a:rPr>
              <a:t>Internet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accessible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using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Central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Authentication Services/eID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and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password</a:t>
            </a:r>
            <a:endParaRPr sz="2200">
              <a:latin typeface="Arial"/>
              <a:cs typeface="Arial"/>
            </a:endParaRPr>
          </a:p>
          <a:p>
            <a:pPr marL="704850" marR="5080" lvl="1" indent="-347980">
              <a:lnSpc>
                <a:spcPct val="100000"/>
              </a:lnSpc>
              <a:spcBef>
                <a:spcPts val="520"/>
              </a:spcBef>
              <a:buClr>
                <a:srgbClr val="669999"/>
              </a:buClr>
              <a:buSzPct val="68181"/>
              <a:buFont typeface="Wingdings"/>
              <a:buChar char=""/>
              <a:tabLst>
                <a:tab pos="704850" algn="l"/>
              </a:tabLst>
            </a:pPr>
            <a:r>
              <a:rPr sz="2200" spc="-15" dirty="0">
                <a:latin typeface="Arial"/>
                <a:cs typeface="Arial"/>
              </a:rPr>
              <a:t>SAS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Enterprise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Business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Intelligence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tool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provides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reports </a:t>
            </a:r>
            <a:r>
              <a:rPr sz="2200" dirty="0">
                <a:latin typeface="Arial"/>
                <a:cs typeface="Arial"/>
              </a:rPr>
              <a:t>and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analyses</a:t>
            </a:r>
            <a:endParaRPr sz="2200">
              <a:latin typeface="Arial"/>
              <a:cs typeface="Arial"/>
            </a:endParaRPr>
          </a:p>
          <a:p>
            <a:pPr marL="356870">
              <a:lnSpc>
                <a:spcPct val="100000"/>
              </a:lnSpc>
              <a:spcBef>
                <a:spcPts val="520"/>
              </a:spcBef>
            </a:pPr>
            <a:r>
              <a:rPr sz="2200" spc="-20" dirty="0">
                <a:latin typeface="Arial"/>
                <a:cs typeface="Arial"/>
              </a:rPr>
              <a:t>DEMO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40"/>
              </a:lnSpc>
            </a:pPr>
            <a:r>
              <a:rPr spc="-30" dirty="0"/>
              <a:t>PM</a:t>
            </a:r>
            <a:r>
              <a:rPr spc="-5" dirty="0"/>
              <a:t> </a:t>
            </a:r>
            <a:r>
              <a:rPr spc="-25" dirty="0"/>
              <a:t>Fundamentals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821695"/>
            <a:ext cx="7944484" cy="3175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330066"/>
              </a:buClr>
              <a:buSzPct val="70000"/>
              <a:buFont typeface="Wingdings"/>
              <a:buChar char=""/>
              <a:tabLst>
                <a:tab pos="355600" algn="l"/>
              </a:tabLst>
            </a:pPr>
            <a:r>
              <a:rPr sz="3000" spc="-15" dirty="0">
                <a:latin typeface="Arial"/>
                <a:cs typeface="Arial"/>
              </a:rPr>
              <a:t>Technical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Services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Strategic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Plan</a:t>
            </a:r>
            <a:endParaRPr sz="30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65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850" algn="l"/>
              </a:tabLst>
            </a:pPr>
            <a:r>
              <a:rPr sz="2600" dirty="0">
                <a:latin typeface="Arial"/>
                <a:cs typeface="Arial"/>
              </a:rPr>
              <a:t>Led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by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Mark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Willis</a:t>
            </a:r>
            <a:endParaRPr sz="26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63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850" algn="l"/>
              </a:tabLst>
            </a:pPr>
            <a:r>
              <a:rPr sz="2600" spc="-15" dirty="0">
                <a:latin typeface="Arial"/>
                <a:cs typeface="Arial"/>
              </a:rPr>
              <a:t>Supports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VCU-2020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Strategic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Plan</a:t>
            </a:r>
            <a:endParaRPr sz="2600">
              <a:latin typeface="Arial"/>
              <a:cs typeface="Arial"/>
            </a:endParaRPr>
          </a:p>
          <a:p>
            <a:pPr marL="704850" marR="5080" lvl="1" indent="-347980">
              <a:lnSpc>
                <a:spcPct val="100000"/>
              </a:lnSpc>
              <a:spcBef>
                <a:spcPts val="63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850" algn="l"/>
              </a:tabLst>
            </a:pPr>
            <a:r>
              <a:rPr sz="2600" spc="-15" dirty="0">
                <a:latin typeface="Arial"/>
                <a:cs typeface="Arial"/>
              </a:rPr>
              <a:t>Outlines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goals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objectives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for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next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three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years </a:t>
            </a:r>
            <a:r>
              <a:rPr sz="2600" spc="-15" dirty="0">
                <a:latin typeface="Arial"/>
                <a:cs typeface="Arial"/>
              </a:rPr>
              <a:t>with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yearly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updates</a:t>
            </a:r>
            <a:endParaRPr sz="26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63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850" algn="l"/>
              </a:tabLst>
            </a:pPr>
            <a:r>
              <a:rPr sz="2600" dirty="0">
                <a:latin typeface="Arial"/>
                <a:cs typeface="Arial"/>
              </a:rPr>
              <a:t>Review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input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from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University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constituencies</a:t>
            </a:r>
            <a:endParaRPr sz="26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63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850" algn="l"/>
              </a:tabLst>
            </a:pPr>
            <a:r>
              <a:rPr sz="2600" spc="-15" dirty="0">
                <a:latin typeface="Arial"/>
                <a:cs typeface="Arial"/>
              </a:rPr>
              <a:t>Submitted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to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COVA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by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September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1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40"/>
              </a:lnSpc>
            </a:pPr>
            <a:r>
              <a:rPr spc="-30" dirty="0"/>
              <a:t>PM</a:t>
            </a:r>
            <a:r>
              <a:rPr spc="-5" dirty="0"/>
              <a:t> </a:t>
            </a:r>
            <a:r>
              <a:rPr spc="-25" dirty="0"/>
              <a:t>Fundamentals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821695"/>
            <a:ext cx="7926070" cy="3889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330066"/>
              </a:buClr>
              <a:buSzPct val="70000"/>
              <a:buFont typeface="Wingdings"/>
              <a:buChar char=""/>
              <a:tabLst>
                <a:tab pos="355600" algn="l"/>
              </a:tabLst>
            </a:pPr>
            <a:r>
              <a:rPr sz="3000" spc="-15" dirty="0">
                <a:latin typeface="Arial"/>
                <a:cs typeface="Arial"/>
              </a:rPr>
              <a:t>Information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20" dirty="0">
                <a:latin typeface="Arial"/>
                <a:cs typeface="Arial"/>
              </a:rPr>
              <a:t>Technology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20" dirty="0">
                <a:latin typeface="Arial"/>
                <a:cs typeface="Arial"/>
              </a:rPr>
              <a:t>Governance</a:t>
            </a:r>
            <a:endParaRPr sz="3000">
              <a:latin typeface="Arial"/>
              <a:cs typeface="Arial"/>
            </a:endParaRPr>
          </a:p>
          <a:p>
            <a:pPr marL="704850" marR="464184" lvl="1" indent="-347980">
              <a:lnSpc>
                <a:spcPct val="100000"/>
              </a:lnSpc>
              <a:spcBef>
                <a:spcPts val="65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850" algn="l"/>
              </a:tabLst>
            </a:pPr>
            <a:r>
              <a:rPr sz="2600" spc="-15" dirty="0">
                <a:latin typeface="Arial"/>
                <a:cs typeface="Arial"/>
              </a:rPr>
              <a:t>Portfolio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Management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-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IT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assets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projects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should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be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managed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to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deliver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the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maximum </a:t>
            </a:r>
            <a:r>
              <a:rPr sz="2600" spc="-15" dirty="0">
                <a:latin typeface="Arial"/>
                <a:cs typeface="Arial"/>
              </a:rPr>
              <a:t>return</a:t>
            </a:r>
            <a:endParaRPr sz="2600">
              <a:latin typeface="Arial"/>
              <a:cs typeface="Arial"/>
            </a:endParaRPr>
          </a:p>
          <a:p>
            <a:pPr marL="704850" marR="59055" lvl="1" indent="-347980">
              <a:lnSpc>
                <a:spcPct val="100000"/>
              </a:lnSpc>
              <a:spcBef>
                <a:spcPts val="63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850" algn="l"/>
              </a:tabLst>
            </a:pPr>
            <a:r>
              <a:rPr sz="2600" dirty="0">
                <a:latin typeface="Arial"/>
                <a:cs typeface="Arial"/>
              </a:rPr>
              <a:t>Requires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decisions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what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investments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to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make and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what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projects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to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undertake</a:t>
            </a:r>
            <a:endParaRPr sz="2600">
              <a:latin typeface="Arial"/>
              <a:cs typeface="Arial"/>
            </a:endParaRPr>
          </a:p>
          <a:p>
            <a:pPr marL="704850" marR="169545" lvl="1" indent="-347980">
              <a:lnSpc>
                <a:spcPct val="100000"/>
              </a:lnSpc>
              <a:spcBef>
                <a:spcPts val="63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850" algn="l"/>
              </a:tabLst>
            </a:pPr>
            <a:r>
              <a:rPr sz="2600" dirty="0">
                <a:latin typeface="Arial"/>
                <a:cs typeface="Arial"/>
              </a:rPr>
              <a:t>Decisions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should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be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made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by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the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University,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not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by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Technology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Services</a:t>
            </a:r>
            <a:endParaRPr sz="26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63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850" algn="l"/>
              </a:tabLst>
            </a:pPr>
            <a:r>
              <a:rPr sz="2600" spc="-15" dirty="0">
                <a:latin typeface="Arial"/>
                <a:cs typeface="Arial"/>
              </a:rPr>
              <a:t>Forum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for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that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decision-making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is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in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development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40"/>
              </a:lnSpc>
            </a:pPr>
            <a:r>
              <a:rPr spc="-30" dirty="0"/>
              <a:t>PM</a:t>
            </a:r>
            <a:r>
              <a:rPr spc="-5" dirty="0"/>
              <a:t> </a:t>
            </a:r>
            <a:r>
              <a:rPr spc="-25" dirty="0"/>
              <a:t>Fundamentals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785182"/>
            <a:ext cx="7686675" cy="4086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330066"/>
              </a:buClr>
              <a:buSzPct val="70000"/>
              <a:buFont typeface="Wingdings"/>
              <a:buChar char=""/>
              <a:tabLst>
                <a:tab pos="355600" algn="l"/>
              </a:tabLst>
            </a:pPr>
            <a:r>
              <a:rPr sz="3000" spc="-15" dirty="0">
                <a:latin typeface="Arial"/>
                <a:cs typeface="Arial"/>
              </a:rPr>
              <a:t>Project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20" dirty="0">
                <a:latin typeface="Arial"/>
                <a:cs typeface="Arial"/>
              </a:rPr>
              <a:t>Management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after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July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15,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2009</a:t>
            </a:r>
            <a:endParaRPr sz="30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32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850" algn="l"/>
              </a:tabLst>
            </a:pPr>
            <a:r>
              <a:rPr sz="2600" spc="-15" dirty="0">
                <a:latin typeface="Arial"/>
                <a:cs typeface="Arial"/>
              </a:rPr>
              <a:t>Project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proposals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(above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Fast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Track)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to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PMO</a:t>
            </a:r>
            <a:endParaRPr sz="26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31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850" algn="l"/>
              </a:tabLst>
            </a:pPr>
            <a:r>
              <a:rPr sz="2600" spc="-20" dirty="0">
                <a:latin typeface="Arial"/>
                <a:cs typeface="Arial"/>
              </a:rPr>
              <a:t>PMO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coordinates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requirements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analysis</a:t>
            </a:r>
            <a:endParaRPr sz="2600">
              <a:latin typeface="Arial"/>
              <a:cs typeface="Arial"/>
            </a:endParaRPr>
          </a:p>
          <a:p>
            <a:pPr marL="704850" marR="553720" lvl="1" indent="-347980">
              <a:lnSpc>
                <a:spcPts val="2810"/>
              </a:lnSpc>
              <a:spcBef>
                <a:spcPts val="67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850" algn="l"/>
              </a:tabLst>
            </a:pPr>
            <a:r>
              <a:rPr sz="2600" spc="-20" dirty="0">
                <a:latin typeface="Arial"/>
                <a:cs typeface="Arial"/>
              </a:rPr>
              <a:t>OTS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management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reviews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request,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decides </a:t>
            </a:r>
            <a:r>
              <a:rPr sz="2600" spc="-10" dirty="0">
                <a:latin typeface="Arial"/>
                <a:cs typeface="Arial"/>
              </a:rPr>
              <a:t>priority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(unless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High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Complexity)</a:t>
            </a:r>
            <a:endParaRPr sz="26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27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850" algn="l"/>
              </a:tabLst>
            </a:pPr>
            <a:r>
              <a:rPr sz="2600" spc="-15" dirty="0">
                <a:latin typeface="Arial"/>
                <a:cs typeface="Arial"/>
              </a:rPr>
              <a:t>Project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Manager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is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assigned</a:t>
            </a:r>
            <a:endParaRPr sz="2600">
              <a:latin typeface="Arial"/>
              <a:cs typeface="Arial"/>
            </a:endParaRPr>
          </a:p>
          <a:p>
            <a:pPr marL="704850" marR="260985" lvl="1" indent="-347980">
              <a:lnSpc>
                <a:spcPts val="2810"/>
              </a:lnSpc>
              <a:spcBef>
                <a:spcPts val="67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850" algn="l"/>
              </a:tabLst>
            </a:pPr>
            <a:r>
              <a:rPr sz="2600" spc="-20" dirty="0">
                <a:latin typeface="Arial"/>
                <a:cs typeface="Arial"/>
              </a:rPr>
              <a:t>PM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plans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project,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enters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project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information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in </a:t>
            </a:r>
            <a:r>
              <a:rPr sz="2600" spc="-20" dirty="0">
                <a:latin typeface="Arial"/>
                <a:cs typeface="Arial"/>
              </a:rPr>
              <a:t>PMIT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system</a:t>
            </a:r>
            <a:endParaRPr sz="2600">
              <a:latin typeface="Arial"/>
              <a:cs typeface="Arial"/>
            </a:endParaRPr>
          </a:p>
          <a:p>
            <a:pPr marL="704850" marR="5080" lvl="1" indent="-347980">
              <a:lnSpc>
                <a:spcPts val="2810"/>
              </a:lnSpc>
              <a:spcBef>
                <a:spcPts val="62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850" algn="l"/>
              </a:tabLst>
            </a:pPr>
            <a:r>
              <a:rPr sz="2600" spc="-20" dirty="0">
                <a:latin typeface="Arial"/>
                <a:cs typeface="Arial"/>
              </a:rPr>
              <a:t>SAS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used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for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status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reports,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communications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to stakeholders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40"/>
              </a:lnSpc>
            </a:pPr>
            <a:r>
              <a:rPr spc="-30" dirty="0"/>
              <a:t>PM</a:t>
            </a:r>
            <a:r>
              <a:rPr spc="-5" dirty="0"/>
              <a:t> </a:t>
            </a:r>
            <a:r>
              <a:rPr spc="-25" dirty="0"/>
              <a:t>Fundamentals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821695"/>
            <a:ext cx="7882890" cy="3870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b="1" spc="-20" dirty="0">
                <a:latin typeface="Arial"/>
                <a:cs typeface="Arial"/>
              </a:rPr>
              <a:t>What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15" dirty="0">
                <a:latin typeface="Arial"/>
                <a:cs typeface="Arial"/>
              </a:rPr>
              <a:t>is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15" dirty="0">
                <a:latin typeface="Arial"/>
                <a:cs typeface="Arial"/>
              </a:rPr>
              <a:t>Project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Management?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43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Clr>
                <a:srgbClr val="CCCC00"/>
              </a:buClr>
              <a:buSzPct val="70000"/>
              <a:buFont typeface="Arial"/>
              <a:buChar char="o"/>
              <a:tabLst>
                <a:tab pos="355600" algn="l"/>
              </a:tabLst>
            </a:pPr>
            <a:r>
              <a:rPr sz="3000" spc="-20" dirty="0">
                <a:latin typeface="Arial"/>
                <a:cs typeface="Arial"/>
              </a:rPr>
              <a:t>The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application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of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20" dirty="0">
                <a:latin typeface="Arial"/>
                <a:cs typeface="Arial"/>
              </a:rPr>
              <a:t>knowledge,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skills,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tools, techniques,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people,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and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20" dirty="0">
                <a:latin typeface="Arial"/>
                <a:cs typeface="Arial"/>
              </a:rPr>
              <a:t>systems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focused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on </a:t>
            </a:r>
            <a:r>
              <a:rPr sz="3000" spc="-20" dirty="0">
                <a:latin typeface="Arial"/>
                <a:cs typeface="Arial"/>
              </a:rPr>
              <a:t>meeting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or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exceeding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stakeholder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needs.</a:t>
            </a:r>
            <a:endParaRPr sz="3000">
              <a:latin typeface="Arial"/>
              <a:cs typeface="Arial"/>
            </a:endParaRPr>
          </a:p>
          <a:p>
            <a:pPr marL="355600" marR="556895" indent="-342900">
              <a:lnSpc>
                <a:spcPct val="100000"/>
              </a:lnSpc>
              <a:spcBef>
                <a:spcPts val="725"/>
              </a:spcBef>
              <a:buClr>
                <a:srgbClr val="CCCC00"/>
              </a:buClr>
              <a:buSzPct val="70000"/>
              <a:buFont typeface="Arial"/>
              <a:buChar char="o"/>
              <a:tabLst>
                <a:tab pos="355600" algn="l"/>
              </a:tabLst>
            </a:pPr>
            <a:r>
              <a:rPr sz="3000" spc="-20" dirty="0">
                <a:latin typeface="Arial"/>
                <a:cs typeface="Arial"/>
              </a:rPr>
              <a:t>A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discipline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that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will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support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the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planning, implementation,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tracking,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and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control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of projects.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40"/>
              </a:lnSpc>
            </a:pPr>
            <a:r>
              <a:rPr spc="-30" dirty="0"/>
              <a:t>PM</a:t>
            </a:r>
            <a:r>
              <a:rPr spc="-5" dirty="0"/>
              <a:t> </a:t>
            </a:r>
            <a:r>
              <a:rPr spc="-25" dirty="0"/>
              <a:t>Fundamentals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815234"/>
            <a:ext cx="7748905" cy="36944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330066"/>
              </a:buClr>
              <a:buSzPct val="69230"/>
              <a:buFont typeface="Wingdings"/>
              <a:buChar char=""/>
              <a:tabLst>
                <a:tab pos="355600" algn="l"/>
              </a:tabLst>
            </a:pPr>
            <a:r>
              <a:rPr sz="2600" dirty="0">
                <a:latin typeface="Arial"/>
                <a:cs typeface="Arial"/>
              </a:rPr>
              <a:t>Course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Take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Aways</a:t>
            </a:r>
            <a:endParaRPr sz="26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540"/>
              </a:spcBef>
              <a:buClr>
                <a:srgbClr val="669999"/>
              </a:buClr>
              <a:buSzPct val="68181"/>
              <a:buFont typeface="Wingdings"/>
              <a:buChar char=""/>
              <a:tabLst>
                <a:tab pos="704850" algn="l"/>
              </a:tabLst>
            </a:pPr>
            <a:r>
              <a:rPr sz="2200" spc="-10" dirty="0">
                <a:latin typeface="Arial"/>
                <a:cs typeface="Arial"/>
              </a:rPr>
              <a:t>Project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Management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is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nothing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new</a:t>
            </a:r>
            <a:endParaRPr sz="2200">
              <a:latin typeface="Arial"/>
              <a:cs typeface="Arial"/>
            </a:endParaRPr>
          </a:p>
          <a:p>
            <a:pPr marL="704850" marR="5080" lvl="1" indent="-347980">
              <a:lnSpc>
                <a:spcPct val="100000"/>
              </a:lnSpc>
              <a:spcBef>
                <a:spcPts val="520"/>
              </a:spcBef>
              <a:buClr>
                <a:srgbClr val="669999"/>
              </a:buClr>
              <a:buSzPct val="68181"/>
              <a:buFont typeface="Wingdings"/>
              <a:buChar char=""/>
              <a:tabLst>
                <a:tab pos="704850" algn="l"/>
              </a:tabLst>
            </a:pPr>
            <a:r>
              <a:rPr sz="2200" spc="-20" dirty="0">
                <a:latin typeface="Arial"/>
                <a:cs typeface="Arial"/>
              </a:rPr>
              <a:t>COVA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Tier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III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Management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Agreement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requires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20" dirty="0">
                <a:latin typeface="Arial"/>
                <a:cs typeface="Arial"/>
              </a:rPr>
              <a:t>VCU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to establish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and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follow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our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own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Project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Management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policy, standard,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and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procedures</a:t>
            </a:r>
            <a:endParaRPr sz="2200">
              <a:latin typeface="Arial"/>
              <a:cs typeface="Arial"/>
            </a:endParaRPr>
          </a:p>
          <a:p>
            <a:pPr marL="704850" marR="269240" lvl="1" indent="-347980">
              <a:lnSpc>
                <a:spcPct val="100000"/>
              </a:lnSpc>
              <a:spcBef>
                <a:spcPts val="520"/>
              </a:spcBef>
              <a:buClr>
                <a:srgbClr val="669999"/>
              </a:buClr>
              <a:buSzPct val="68181"/>
              <a:buFont typeface="Wingdings"/>
              <a:buChar char=""/>
              <a:tabLst>
                <a:tab pos="704850" algn="l"/>
              </a:tabLst>
            </a:pPr>
            <a:r>
              <a:rPr sz="2200" spc="-15" dirty="0">
                <a:latin typeface="Arial"/>
                <a:cs typeface="Arial"/>
              </a:rPr>
              <a:t>Applying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the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best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practices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of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Project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Management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will improve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VCU’s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return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on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investment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in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IT</a:t>
            </a:r>
            <a:endParaRPr sz="22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520"/>
              </a:spcBef>
              <a:buClr>
                <a:srgbClr val="669999"/>
              </a:buClr>
              <a:buSzPct val="68181"/>
              <a:buFont typeface="Wingdings"/>
              <a:buChar char=""/>
              <a:tabLst>
                <a:tab pos="704850" algn="l"/>
              </a:tabLst>
            </a:pPr>
            <a:r>
              <a:rPr sz="2200" spc="-15" dirty="0">
                <a:latin typeface="Arial"/>
                <a:cs typeface="Arial"/>
              </a:rPr>
              <a:t>Anything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that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doesn’t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work,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we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will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change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it</a:t>
            </a:r>
            <a:endParaRPr sz="2200">
              <a:latin typeface="Arial"/>
              <a:cs typeface="Arial"/>
            </a:endParaRPr>
          </a:p>
          <a:p>
            <a:pPr marL="704850" marR="721360" lvl="1" indent="-347980">
              <a:lnSpc>
                <a:spcPct val="100000"/>
              </a:lnSpc>
              <a:spcBef>
                <a:spcPts val="520"/>
              </a:spcBef>
              <a:buClr>
                <a:srgbClr val="669999"/>
              </a:buClr>
              <a:buSzPct val="68181"/>
              <a:buFont typeface="Wingdings"/>
              <a:buChar char=""/>
              <a:tabLst>
                <a:tab pos="704850" algn="l"/>
              </a:tabLst>
            </a:pPr>
            <a:r>
              <a:rPr sz="2200" spc="-15" dirty="0">
                <a:latin typeface="Arial"/>
                <a:cs typeface="Arial"/>
              </a:rPr>
              <a:t>Two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additional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courses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–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(1)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PMIT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Basics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(2)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PMIT Advanced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" dirty="0"/>
              <a:t>PM</a:t>
            </a:r>
            <a:r>
              <a:rPr spc="-5" dirty="0"/>
              <a:t> </a:t>
            </a:r>
            <a:r>
              <a:rPr spc="-25" dirty="0"/>
              <a:t>Fundamentals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38375" y="2688692"/>
            <a:ext cx="4663440" cy="508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800" spc="-25" dirty="0">
                <a:latin typeface="Arial"/>
                <a:cs typeface="Arial"/>
              </a:rPr>
              <a:t>Questions/Comments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55875" y="4356821"/>
            <a:ext cx="4023995" cy="13188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60400" algn="ctr">
              <a:lnSpc>
                <a:spcPct val="110200"/>
              </a:lnSpc>
            </a:pPr>
            <a:r>
              <a:rPr sz="2600" spc="-15" dirty="0" smtClean="0">
                <a:latin typeface="Arial"/>
                <a:cs typeface="Arial"/>
              </a:rPr>
              <a:t>Project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Management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Office</a:t>
            </a:r>
            <a:endParaRPr sz="2600" dirty="0">
              <a:latin typeface="Arial"/>
              <a:cs typeface="Arial"/>
            </a:endParaRPr>
          </a:p>
          <a:p>
            <a:pPr marL="7620" algn="ctr">
              <a:lnSpc>
                <a:spcPct val="100000"/>
              </a:lnSpc>
              <a:spcBef>
                <a:spcPts val="315"/>
              </a:spcBef>
            </a:pPr>
            <a:r>
              <a:rPr lang="en-US" sz="2600" u="heavy" spc="-15" dirty="0" smtClean="0">
                <a:solidFill>
                  <a:srgbClr val="7E9BE7"/>
                </a:solidFill>
                <a:latin typeface="Arial"/>
                <a:cs typeface="Arial"/>
                <a:hlinkClick r:id="rId3"/>
              </a:rPr>
              <a:t>tsppmo</a:t>
            </a:r>
            <a:r>
              <a:rPr sz="2600" u="heavy" spc="-15" dirty="0" smtClean="0">
                <a:solidFill>
                  <a:srgbClr val="7E9BE7"/>
                </a:solidFill>
                <a:latin typeface="Arial"/>
                <a:cs typeface="Arial"/>
                <a:hlinkClick r:id="rId3"/>
              </a:rPr>
              <a:t>@vcu.edu</a:t>
            </a:r>
            <a:r>
              <a:rPr sz="2600" u="heavy" spc="-10" dirty="0" smtClean="0">
                <a:solidFill>
                  <a:srgbClr val="7E9BE7"/>
                </a:solidFill>
                <a:latin typeface="Arial"/>
                <a:cs typeface="Arial"/>
              </a:rPr>
              <a:t> 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40"/>
              </a:lnSpc>
            </a:pPr>
            <a:r>
              <a:rPr spc="-30" dirty="0"/>
              <a:t>PM</a:t>
            </a:r>
            <a:r>
              <a:rPr spc="-5" dirty="0"/>
              <a:t> </a:t>
            </a:r>
            <a:r>
              <a:rPr spc="-25" dirty="0"/>
              <a:t>Fundamentals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785182"/>
            <a:ext cx="470090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570"/>
              </a:lnSpc>
            </a:pPr>
            <a:r>
              <a:rPr sz="3000" b="1" spc="-20" dirty="0">
                <a:latin typeface="Arial"/>
                <a:cs typeface="Arial"/>
              </a:rPr>
              <a:t>What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dirty="0">
                <a:latin typeface="Arial"/>
                <a:cs typeface="Arial"/>
              </a:rPr>
              <a:t>are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15" dirty="0">
                <a:latin typeface="Arial"/>
                <a:cs typeface="Arial"/>
              </a:rPr>
              <a:t>Project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Phases?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1062" y="2320082"/>
            <a:ext cx="196215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solidFill>
                  <a:srgbClr val="669999"/>
                </a:solidFill>
                <a:latin typeface="Arial"/>
                <a:cs typeface="Arial"/>
              </a:rPr>
              <a:t>1.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31633" rIns="0" bIns="0" rtlCol="0">
            <a:spAutoFit/>
          </a:bodyPr>
          <a:lstStyle/>
          <a:p>
            <a:pPr marL="1003300">
              <a:lnSpc>
                <a:spcPct val="100000"/>
              </a:lnSpc>
            </a:pPr>
            <a:r>
              <a:rPr sz="2300" b="0" spc="-10" dirty="0">
                <a:latin typeface="Arial"/>
                <a:cs typeface="Arial"/>
              </a:rPr>
              <a:t>Initiation</a:t>
            </a:r>
            <a:endParaRPr sz="2300">
              <a:latin typeface="Arial"/>
              <a:cs typeface="Arial"/>
            </a:endParaRPr>
          </a:p>
          <a:p>
            <a:pPr marL="1003300" marR="3023235" indent="381000">
              <a:lnSpc>
                <a:spcPct val="110100"/>
              </a:lnSpc>
            </a:pPr>
            <a:r>
              <a:rPr sz="2300" b="0" spc="-15" dirty="0">
                <a:latin typeface="Arial"/>
                <a:cs typeface="Arial"/>
              </a:rPr>
              <a:t>Define</a:t>
            </a:r>
            <a:r>
              <a:rPr sz="2300" b="0" spc="-5" dirty="0">
                <a:latin typeface="Arial"/>
                <a:cs typeface="Arial"/>
              </a:rPr>
              <a:t> </a:t>
            </a:r>
            <a:r>
              <a:rPr sz="2300" b="0" spc="-10" dirty="0">
                <a:latin typeface="Arial"/>
                <a:cs typeface="Arial"/>
              </a:rPr>
              <a:t>project’s</a:t>
            </a:r>
            <a:r>
              <a:rPr sz="2300" b="0" spc="-5" dirty="0">
                <a:latin typeface="Arial"/>
                <a:cs typeface="Arial"/>
              </a:rPr>
              <a:t> </a:t>
            </a:r>
            <a:r>
              <a:rPr sz="2300" b="0" spc="-10" dirty="0">
                <a:latin typeface="Arial"/>
                <a:cs typeface="Arial"/>
              </a:rPr>
              <a:t>objective</a:t>
            </a:r>
            <a:r>
              <a:rPr sz="2300" b="0" spc="-15" dirty="0">
                <a:latin typeface="Arial"/>
                <a:cs typeface="Arial"/>
              </a:rPr>
              <a:t> Planning</a:t>
            </a:r>
            <a:endParaRPr sz="2300">
              <a:latin typeface="Arial"/>
              <a:cs typeface="Arial"/>
            </a:endParaRPr>
          </a:p>
          <a:p>
            <a:pPr marL="1003300" marR="2714625" indent="381000">
              <a:lnSpc>
                <a:spcPct val="110100"/>
              </a:lnSpc>
            </a:pPr>
            <a:r>
              <a:rPr sz="2300" b="0" spc="-10" dirty="0">
                <a:latin typeface="Arial"/>
                <a:cs typeface="Arial"/>
              </a:rPr>
              <a:t>Detail</a:t>
            </a:r>
            <a:r>
              <a:rPr sz="2300" b="0" spc="-5" dirty="0">
                <a:latin typeface="Arial"/>
                <a:cs typeface="Arial"/>
              </a:rPr>
              <a:t> </a:t>
            </a:r>
            <a:r>
              <a:rPr sz="2300" b="0" dirty="0">
                <a:latin typeface="Arial"/>
                <a:cs typeface="Arial"/>
              </a:rPr>
              <a:t>who</a:t>
            </a:r>
            <a:r>
              <a:rPr sz="2300" b="0" spc="-5" dirty="0">
                <a:latin typeface="Arial"/>
                <a:cs typeface="Arial"/>
              </a:rPr>
              <a:t> </a:t>
            </a:r>
            <a:r>
              <a:rPr sz="2300" b="0" dirty="0">
                <a:latin typeface="Arial"/>
                <a:cs typeface="Arial"/>
              </a:rPr>
              <a:t>does</a:t>
            </a:r>
            <a:r>
              <a:rPr sz="2300" b="0" spc="-5" dirty="0">
                <a:latin typeface="Arial"/>
                <a:cs typeface="Arial"/>
              </a:rPr>
              <a:t> </a:t>
            </a:r>
            <a:r>
              <a:rPr sz="2300" b="0" spc="-15" dirty="0">
                <a:latin typeface="Arial"/>
                <a:cs typeface="Arial"/>
              </a:rPr>
              <a:t>what</a:t>
            </a:r>
            <a:r>
              <a:rPr sz="2300" b="0" spc="-5" dirty="0">
                <a:latin typeface="Arial"/>
                <a:cs typeface="Arial"/>
              </a:rPr>
              <a:t> </a:t>
            </a:r>
            <a:r>
              <a:rPr sz="2300" b="0" dirty="0">
                <a:latin typeface="Arial"/>
                <a:cs typeface="Arial"/>
              </a:rPr>
              <a:t>when </a:t>
            </a:r>
            <a:r>
              <a:rPr sz="2300" b="0" spc="-15" dirty="0">
                <a:latin typeface="Arial"/>
                <a:cs typeface="Arial"/>
              </a:rPr>
              <a:t>Execution</a:t>
            </a:r>
            <a:r>
              <a:rPr sz="2300" b="0" spc="-5" dirty="0">
                <a:latin typeface="Arial"/>
                <a:cs typeface="Arial"/>
              </a:rPr>
              <a:t> </a:t>
            </a:r>
            <a:r>
              <a:rPr sz="2300" b="0" dirty="0">
                <a:latin typeface="Arial"/>
                <a:cs typeface="Arial"/>
              </a:rPr>
              <a:t>and</a:t>
            </a:r>
            <a:r>
              <a:rPr sz="2300" b="0" spc="-5" dirty="0">
                <a:latin typeface="Arial"/>
                <a:cs typeface="Arial"/>
              </a:rPr>
              <a:t> </a:t>
            </a:r>
            <a:r>
              <a:rPr sz="2300" b="0" spc="-15" dirty="0">
                <a:latin typeface="Arial"/>
                <a:cs typeface="Arial"/>
              </a:rPr>
              <a:t>Control</a:t>
            </a:r>
            <a:endParaRPr sz="2300">
              <a:latin typeface="Arial"/>
              <a:cs typeface="Arial"/>
            </a:endParaRPr>
          </a:p>
          <a:p>
            <a:pPr marL="1384300">
              <a:lnSpc>
                <a:spcPct val="100000"/>
              </a:lnSpc>
              <a:spcBef>
                <a:spcPts val="275"/>
              </a:spcBef>
            </a:pPr>
            <a:r>
              <a:rPr sz="2300" b="0" spc="-15" dirty="0">
                <a:latin typeface="Arial"/>
                <a:cs typeface="Arial"/>
              </a:rPr>
              <a:t>Actual</a:t>
            </a:r>
            <a:r>
              <a:rPr sz="2300" b="0" spc="-5" dirty="0">
                <a:latin typeface="Arial"/>
                <a:cs typeface="Arial"/>
              </a:rPr>
              <a:t> </a:t>
            </a:r>
            <a:r>
              <a:rPr sz="2300" b="0" dirty="0">
                <a:latin typeface="Arial"/>
                <a:cs typeface="Arial"/>
              </a:rPr>
              <a:t>work</a:t>
            </a:r>
            <a:r>
              <a:rPr sz="2300" b="0" spc="-5" dirty="0">
                <a:latin typeface="Arial"/>
                <a:cs typeface="Arial"/>
              </a:rPr>
              <a:t> </a:t>
            </a:r>
            <a:r>
              <a:rPr sz="2300" b="0" dirty="0">
                <a:latin typeface="Arial"/>
                <a:cs typeface="Arial"/>
              </a:rPr>
              <a:t>occurs</a:t>
            </a:r>
            <a:endParaRPr sz="2300">
              <a:latin typeface="Arial"/>
              <a:cs typeface="Arial"/>
            </a:endParaRPr>
          </a:p>
          <a:p>
            <a:pPr marL="1003300" marR="5080" indent="381000">
              <a:lnSpc>
                <a:spcPct val="110100"/>
              </a:lnSpc>
            </a:pPr>
            <a:r>
              <a:rPr sz="2300" b="0" dirty="0">
                <a:latin typeface="Arial"/>
                <a:cs typeface="Arial"/>
              </a:rPr>
              <a:t>Compare</a:t>
            </a:r>
            <a:r>
              <a:rPr sz="2300" b="0" spc="-5" dirty="0">
                <a:latin typeface="Arial"/>
                <a:cs typeface="Arial"/>
              </a:rPr>
              <a:t> </a:t>
            </a:r>
            <a:r>
              <a:rPr sz="2300" b="0" spc="-15" dirty="0">
                <a:latin typeface="Arial"/>
                <a:cs typeface="Arial"/>
              </a:rPr>
              <a:t>performance</a:t>
            </a:r>
            <a:r>
              <a:rPr sz="2300" b="0" spc="-5" dirty="0">
                <a:latin typeface="Arial"/>
                <a:cs typeface="Arial"/>
              </a:rPr>
              <a:t> </a:t>
            </a:r>
            <a:r>
              <a:rPr sz="2300" b="0" spc="-10" dirty="0">
                <a:latin typeface="Arial"/>
                <a:cs typeface="Arial"/>
              </a:rPr>
              <a:t>to</a:t>
            </a:r>
            <a:r>
              <a:rPr sz="2300" b="0" spc="-5" dirty="0">
                <a:latin typeface="Arial"/>
                <a:cs typeface="Arial"/>
              </a:rPr>
              <a:t> </a:t>
            </a:r>
            <a:r>
              <a:rPr sz="2300" b="0" spc="-10" dirty="0">
                <a:latin typeface="Arial"/>
                <a:cs typeface="Arial"/>
              </a:rPr>
              <a:t>plan,</a:t>
            </a:r>
            <a:r>
              <a:rPr sz="2300" b="0" spc="-5" dirty="0">
                <a:latin typeface="Arial"/>
                <a:cs typeface="Arial"/>
              </a:rPr>
              <a:t> </a:t>
            </a:r>
            <a:r>
              <a:rPr sz="2300" b="0" dirty="0">
                <a:latin typeface="Arial"/>
                <a:cs typeface="Arial"/>
              </a:rPr>
              <a:t>make</a:t>
            </a:r>
            <a:r>
              <a:rPr sz="2300" b="0" spc="-5" dirty="0">
                <a:latin typeface="Arial"/>
                <a:cs typeface="Arial"/>
              </a:rPr>
              <a:t> </a:t>
            </a:r>
            <a:r>
              <a:rPr sz="2300" b="0" spc="-15" dirty="0">
                <a:latin typeface="Arial"/>
                <a:cs typeface="Arial"/>
              </a:rPr>
              <a:t>corrections Closeout</a:t>
            </a:r>
            <a:endParaRPr sz="2300">
              <a:latin typeface="Arial"/>
              <a:cs typeface="Arial"/>
            </a:endParaRPr>
          </a:p>
          <a:p>
            <a:pPr marL="1384300">
              <a:lnSpc>
                <a:spcPct val="100000"/>
              </a:lnSpc>
              <a:spcBef>
                <a:spcPts val="275"/>
              </a:spcBef>
            </a:pPr>
            <a:r>
              <a:rPr sz="2300" b="0" spc="-10" dirty="0">
                <a:latin typeface="Arial"/>
                <a:cs typeface="Arial"/>
              </a:rPr>
              <a:t>Project’s</a:t>
            </a:r>
            <a:r>
              <a:rPr sz="2300" b="0" spc="-5" dirty="0">
                <a:latin typeface="Arial"/>
                <a:cs typeface="Arial"/>
              </a:rPr>
              <a:t> </a:t>
            </a:r>
            <a:r>
              <a:rPr sz="2300" b="0" dirty="0">
                <a:latin typeface="Arial"/>
                <a:cs typeface="Arial"/>
              </a:rPr>
              <a:t>deliverables</a:t>
            </a:r>
            <a:r>
              <a:rPr sz="2300" b="0" spc="-5" dirty="0">
                <a:latin typeface="Arial"/>
                <a:cs typeface="Arial"/>
              </a:rPr>
              <a:t> </a:t>
            </a:r>
            <a:r>
              <a:rPr sz="2300" b="0" dirty="0">
                <a:latin typeface="Arial"/>
                <a:cs typeface="Arial"/>
              </a:rPr>
              <a:t>are</a:t>
            </a:r>
            <a:r>
              <a:rPr sz="2300" b="0" spc="-5" dirty="0">
                <a:latin typeface="Arial"/>
                <a:cs typeface="Arial"/>
              </a:rPr>
              <a:t> </a:t>
            </a:r>
            <a:r>
              <a:rPr sz="2300" b="0" spc="-15" dirty="0">
                <a:latin typeface="Arial"/>
                <a:cs typeface="Arial"/>
              </a:rPr>
              <a:t>accepted</a:t>
            </a:r>
            <a:endParaRPr sz="23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30312" y="2705921"/>
            <a:ext cx="178435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solidFill>
                  <a:srgbClr val="CCCC00"/>
                </a:solidFill>
                <a:latin typeface="Wingdings"/>
                <a:cs typeface="Wingdings"/>
              </a:rPr>
              <a:t>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1062" y="3091607"/>
            <a:ext cx="196215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solidFill>
                  <a:srgbClr val="669999"/>
                </a:solidFill>
                <a:latin typeface="Arial"/>
                <a:cs typeface="Arial"/>
              </a:rPr>
              <a:t>2.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30312" y="3477446"/>
            <a:ext cx="178435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solidFill>
                  <a:srgbClr val="CCCC00"/>
                </a:solidFill>
                <a:latin typeface="Wingdings"/>
                <a:cs typeface="Wingdings"/>
              </a:rPr>
              <a:t>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81062" y="3863132"/>
            <a:ext cx="196215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solidFill>
                  <a:srgbClr val="669999"/>
                </a:solidFill>
                <a:latin typeface="Arial"/>
                <a:cs typeface="Arial"/>
              </a:rPr>
              <a:t>3.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30312" y="4248971"/>
            <a:ext cx="178435" cy="615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solidFill>
                  <a:srgbClr val="CCCC00"/>
                </a:solidFill>
                <a:latin typeface="Wingdings"/>
                <a:cs typeface="Wingdings"/>
              </a:rPr>
              <a:t></a:t>
            </a:r>
            <a:endParaRPr sz="16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1115"/>
              </a:spcBef>
            </a:pPr>
            <a:r>
              <a:rPr sz="1600" dirty="0">
                <a:solidFill>
                  <a:srgbClr val="CCCC00"/>
                </a:solidFill>
                <a:latin typeface="Wingdings"/>
                <a:cs typeface="Wingdings"/>
              </a:rPr>
              <a:t>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81062" y="5020420"/>
            <a:ext cx="196215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solidFill>
                  <a:srgbClr val="669999"/>
                </a:solidFill>
                <a:latin typeface="Arial"/>
                <a:cs typeface="Arial"/>
              </a:rPr>
              <a:t>4.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30312" y="5406258"/>
            <a:ext cx="178435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solidFill>
                  <a:srgbClr val="CCCC00"/>
                </a:solidFill>
                <a:latin typeface="Wingdings"/>
                <a:cs typeface="Wingdings"/>
              </a:rPr>
              <a:t></a:t>
            </a:r>
            <a:endParaRPr sz="160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40"/>
              </a:lnSpc>
            </a:pPr>
            <a:r>
              <a:rPr spc="-30" dirty="0"/>
              <a:t>PM</a:t>
            </a:r>
            <a:r>
              <a:rPr spc="-5" dirty="0"/>
              <a:t> </a:t>
            </a:r>
            <a:r>
              <a:rPr spc="-25" dirty="0"/>
              <a:t>Fundamentals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815234"/>
            <a:ext cx="246316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95"/>
              </a:lnSpc>
            </a:pPr>
            <a:r>
              <a:rPr sz="2600" b="1" spc="-15" dirty="0">
                <a:latin typeface="Arial"/>
                <a:cs typeface="Arial"/>
              </a:rPr>
              <a:t>Initiation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Phase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1062" y="2326213"/>
            <a:ext cx="188595" cy="220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10" dirty="0">
                <a:solidFill>
                  <a:srgbClr val="669999"/>
                </a:solidFill>
                <a:latin typeface="Arial"/>
                <a:cs typeface="Arial"/>
              </a:rPr>
              <a:t>1.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27175" y="2258035"/>
            <a:ext cx="6947534" cy="3795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24180">
              <a:lnSpc>
                <a:spcPct val="100000"/>
              </a:lnSpc>
            </a:pPr>
            <a:r>
              <a:rPr sz="2200" dirty="0">
                <a:latin typeface="Arial"/>
                <a:cs typeface="Arial"/>
              </a:rPr>
              <a:t>Describe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the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characteristics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of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the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product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or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service </a:t>
            </a:r>
            <a:r>
              <a:rPr sz="2200" spc="-15" dirty="0">
                <a:latin typeface="Arial"/>
                <a:cs typeface="Arial"/>
              </a:rPr>
              <a:t>expected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from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the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project.</a:t>
            </a:r>
            <a:endParaRPr sz="2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20"/>
              </a:spcBef>
            </a:pPr>
            <a:r>
              <a:rPr sz="2200" spc="-15" dirty="0">
                <a:latin typeface="Arial"/>
                <a:cs typeface="Arial"/>
              </a:rPr>
              <a:t>Analyze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the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project’s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requirements,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identify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potential solutions,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determine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the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technical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and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economic </a:t>
            </a:r>
            <a:r>
              <a:rPr sz="2200" spc="-10" dirty="0">
                <a:latin typeface="Arial"/>
                <a:cs typeface="Arial"/>
              </a:rPr>
              <a:t>feasibility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of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each,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compare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and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select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the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best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solution.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2200" dirty="0">
                <a:latin typeface="Arial"/>
                <a:cs typeface="Arial"/>
              </a:rPr>
              <a:t>Develop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the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project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proposal</a:t>
            </a:r>
            <a:endParaRPr sz="2200">
              <a:latin typeface="Arial"/>
              <a:cs typeface="Arial"/>
            </a:endParaRPr>
          </a:p>
          <a:p>
            <a:pPr marL="393700" marR="3982085">
              <a:lnSpc>
                <a:spcPts val="3310"/>
              </a:lnSpc>
              <a:spcBef>
                <a:spcPts val="200"/>
              </a:spcBef>
            </a:pPr>
            <a:r>
              <a:rPr sz="2300" spc="-15" dirty="0">
                <a:latin typeface="Arial"/>
                <a:cs typeface="Arial"/>
              </a:rPr>
              <a:t>What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is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spc="-10" dirty="0">
                <a:latin typeface="Arial"/>
                <a:cs typeface="Arial"/>
              </a:rPr>
              <a:t>to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be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done </a:t>
            </a:r>
            <a:r>
              <a:rPr sz="2300" spc="-20" dirty="0">
                <a:latin typeface="Arial"/>
                <a:cs typeface="Arial"/>
              </a:rPr>
              <a:t>Why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is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spc="-10" dirty="0">
                <a:latin typeface="Arial"/>
                <a:cs typeface="Arial"/>
              </a:rPr>
              <a:t>it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spc="-10" dirty="0">
                <a:latin typeface="Arial"/>
                <a:cs typeface="Arial"/>
              </a:rPr>
              <a:t>to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be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done How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is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spc="-10" dirty="0">
                <a:latin typeface="Arial"/>
                <a:cs typeface="Arial"/>
              </a:rPr>
              <a:t>it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spc="-10" dirty="0">
                <a:latin typeface="Arial"/>
                <a:cs typeface="Arial"/>
              </a:rPr>
              <a:t>to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be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done</a:t>
            </a:r>
            <a:endParaRPr sz="2300">
              <a:latin typeface="Arial"/>
              <a:cs typeface="Arial"/>
            </a:endParaRPr>
          </a:p>
          <a:p>
            <a:pPr marL="393700">
              <a:lnSpc>
                <a:spcPct val="100000"/>
              </a:lnSpc>
              <a:spcBef>
                <a:spcPts val="350"/>
              </a:spcBef>
            </a:pPr>
            <a:r>
              <a:rPr sz="2300" dirty="0">
                <a:latin typeface="Arial"/>
                <a:cs typeface="Arial"/>
              </a:rPr>
              <a:t>How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much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risk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is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involved</a:t>
            </a:r>
            <a:endParaRPr sz="23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1062" y="3062813"/>
            <a:ext cx="188595" cy="220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10" dirty="0">
                <a:solidFill>
                  <a:srgbClr val="669999"/>
                </a:solidFill>
                <a:latin typeface="Arial"/>
                <a:cs typeface="Arial"/>
              </a:rPr>
              <a:t>2.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1062" y="4134375"/>
            <a:ext cx="188595" cy="220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10" dirty="0">
                <a:solidFill>
                  <a:srgbClr val="669999"/>
                </a:solidFill>
                <a:latin typeface="Arial"/>
                <a:cs typeface="Arial"/>
              </a:rPr>
              <a:t>3.</a:t>
            </a:r>
            <a:endParaRPr sz="1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30312" y="4544170"/>
            <a:ext cx="139700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solidFill>
                  <a:srgbClr val="CCCC00"/>
                </a:solidFill>
                <a:latin typeface="Arial"/>
                <a:cs typeface="Arial"/>
              </a:rPr>
              <a:t>–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30312" y="4964857"/>
            <a:ext cx="139700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solidFill>
                  <a:srgbClr val="CCCC00"/>
                </a:solidFill>
                <a:latin typeface="Arial"/>
                <a:cs typeface="Arial"/>
              </a:rPr>
              <a:t>–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30312" y="5385545"/>
            <a:ext cx="139700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solidFill>
                  <a:srgbClr val="CCCC00"/>
                </a:solidFill>
                <a:latin typeface="Arial"/>
                <a:cs typeface="Arial"/>
              </a:rPr>
              <a:t>–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30312" y="5806232"/>
            <a:ext cx="139700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solidFill>
                  <a:srgbClr val="CCCC00"/>
                </a:solidFill>
                <a:latin typeface="Arial"/>
                <a:cs typeface="Arial"/>
              </a:rPr>
              <a:t>–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" dirty="0"/>
              <a:t>PM</a:t>
            </a:r>
            <a:r>
              <a:rPr spc="-5" dirty="0"/>
              <a:t> </a:t>
            </a:r>
            <a:r>
              <a:rPr spc="-25" dirty="0"/>
              <a:t>Fundamentals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808995"/>
            <a:ext cx="7544434" cy="270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2300" indent="-609600">
              <a:lnSpc>
                <a:spcPct val="100000"/>
              </a:lnSpc>
              <a:buSzPct val="70000"/>
              <a:buFont typeface="Arial"/>
              <a:buAutoNum type="arabicPeriod" startAt="4"/>
              <a:tabLst>
                <a:tab pos="622300" algn="l"/>
              </a:tabLst>
            </a:pPr>
            <a:r>
              <a:rPr sz="3000" spc="-20" dirty="0">
                <a:latin typeface="Arial"/>
                <a:cs typeface="Arial"/>
              </a:rPr>
              <a:t>Approve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the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project</a:t>
            </a:r>
            <a:endParaRPr sz="3000">
              <a:latin typeface="Arial"/>
              <a:cs typeface="Arial"/>
            </a:endParaRPr>
          </a:p>
          <a:p>
            <a:pPr marL="1003300" marR="5080">
              <a:lnSpc>
                <a:spcPct val="100000"/>
              </a:lnSpc>
              <a:spcBef>
                <a:spcPts val="650"/>
              </a:spcBef>
            </a:pPr>
            <a:r>
              <a:rPr sz="2600" spc="-15" dirty="0">
                <a:latin typeface="Arial"/>
                <a:cs typeface="Arial"/>
              </a:rPr>
              <a:t>Based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the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ROI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(Return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On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Investment)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of cost,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resources,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time</a:t>
            </a:r>
            <a:endParaRPr sz="2600">
              <a:latin typeface="Arial"/>
              <a:cs typeface="Arial"/>
            </a:endParaRPr>
          </a:p>
          <a:p>
            <a:pPr marL="622300" indent="-609600">
              <a:lnSpc>
                <a:spcPct val="100000"/>
              </a:lnSpc>
              <a:spcBef>
                <a:spcPts val="705"/>
              </a:spcBef>
              <a:buSzPct val="70000"/>
              <a:buFont typeface="Arial"/>
              <a:buAutoNum type="arabicPeriod" startAt="5"/>
              <a:tabLst>
                <a:tab pos="622300" algn="l"/>
              </a:tabLst>
            </a:pPr>
            <a:r>
              <a:rPr sz="3000" spc="-15" dirty="0">
                <a:latin typeface="Arial"/>
                <a:cs typeface="Arial"/>
              </a:rPr>
              <a:t>Select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a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Project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Manager</a:t>
            </a:r>
            <a:endParaRPr sz="3000">
              <a:latin typeface="Arial"/>
              <a:cs typeface="Arial"/>
            </a:endParaRPr>
          </a:p>
          <a:p>
            <a:pPr marL="1003300" marR="130810">
              <a:lnSpc>
                <a:spcPct val="100000"/>
              </a:lnSpc>
              <a:spcBef>
                <a:spcPts val="650"/>
              </a:spcBef>
            </a:pPr>
            <a:r>
              <a:rPr sz="2600" dirty="0">
                <a:latin typeface="Arial"/>
                <a:cs typeface="Arial"/>
              </a:rPr>
              <a:t>Responsible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for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managing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all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aspects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of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the project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1062" y="2418950"/>
            <a:ext cx="131445" cy="257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5" dirty="0">
                <a:latin typeface="Wingdings"/>
                <a:cs typeface="Wingdings"/>
              </a:rPr>
              <a:t>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1062" y="3841350"/>
            <a:ext cx="131445" cy="257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5" dirty="0">
                <a:latin typeface="Wingdings"/>
                <a:cs typeface="Wingdings"/>
              </a:rPr>
              <a:t>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6575" y="5130045"/>
            <a:ext cx="7828280" cy="406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b="1" spc="-20" dirty="0">
                <a:latin typeface="Arial"/>
                <a:cs typeface="Arial"/>
              </a:rPr>
              <a:t>Output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15" dirty="0">
                <a:latin typeface="Arial"/>
                <a:cs typeface="Arial"/>
              </a:rPr>
              <a:t>of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15" dirty="0">
                <a:latin typeface="Arial"/>
                <a:cs typeface="Arial"/>
              </a:rPr>
              <a:t>Initiation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Phase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dirty="0">
                <a:latin typeface="Arial"/>
                <a:cs typeface="Arial"/>
              </a:rPr>
              <a:t>–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15" dirty="0">
                <a:latin typeface="Arial"/>
                <a:cs typeface="Arial"/>
              </a:rPr>
              <a:t>Project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Charter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40"/>
              </a:lnSpc>
            </a:pPr>
            <a:r>
              <a:rPr spc="-30" dirty="0"/>
              <a:t>PM</a:t>
            </a:r>
            <a:r>
              <a:rPr spc="-5" dirty="0"/>
              <a:t> </a:t>
            </a:r>
            <a:r>
              <a:rPr spc="-25" dirty="0"/>
              <a:t>Fundamentals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815234"/>
            <a:ext cx="7477125" cy="391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spc="-15" dirty="0">
                <a:latin typeface="Arial"/>
                <a:cs typeface="Arial"/>
              </a:rPr>
              <a:t>Planning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Phase</a:t>
            </a:r>
            <a:endParaRPr sz="2600">
              <a:latin typeface="Arial"/>
              <a:cs typeface="Arial"/>
            </a:endParaRPr>
          </a:p>
          <a:p>
            <a:pPr marL="622300" marR="5080" indent="-609600">
              <a:lnSpc>
                <a:spcPct val="100000"/>
              </a:lnSpc>
              <a:spcBef>
                <a:spcPts val="630"/>
              </a:spcBef>
              <a:buClr>
                <a:srgbClr val="330066"/>
              </a:buClr>
              <a:buSzPct val="69230"/>
              <a:buFont typeface="Arial"/>
              <a:buAutoNum type="arabicPeriod"/>
              <a:tabLst>
                <a:tab pos="622300" algn="l"/>
              </a:tabLst>
            </a:pPr>
            <a:r>
              <a:rPr sz="2600" spc="-15" dirty="0">
                <a:latin typeface="Arial"/>
                <a:cs typeface="Arial"/>
              </a:rPr>
              <a:t>Define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orderly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arrangement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of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0" dirty="0">
                <a:latin typeface="Arial"/>
                <a:cs typeface="Arial"/>
              </a:rPr>
              <a:t>activities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 resources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to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deliver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the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product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or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service.</a:t>
            </a:r>
            <a:endParaRPr sz="2600">
              <a:latin typeface="Arial"/>
              <a:cs typeface="Arial"/>
            </a:endParaRPr>
          </a:p>
          <a:p>
            <a:pPr marL="622300" indent="-609600">
              <a:lnSpc>
                <a:spcPct val="100000"/>
              </a:lnSpc>
              <a:spcBef>
                <a:spcPts val="630"/>
              </a:spcBef>
              <a:buClr>
                <a:srgbClr val="330066"/>
              </a:buClr>
              <a:buSzPct val="69230"/>
              <a:buFont typeface="Arial"/>
              <a:buAutoNum type="arabicPeriod"/>
              <a:tabLst>
                <a:tab pos="622300" algn="l"/>
              </a:tabLst>
            </a:pPr>
            <a:r>
              <a:rPr sz="2600" spc="-15" dirty="0">
                <a:latin typeface="Arial"/>
                <a:cs typeface="Arial"/>
              </a:rPr>
              <a:t>Begin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by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outlining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all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tasks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(the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work)</a:t>
            </a:r>
            <a:endParaRPr sz="2600">
              <a:latin typeface="Arial"/>
              <a:cs typeface="Arial"/>
            </a:endParaRPr>
          </a:p>
          <a:p>
            <a:pPr marL="622300" marR="318770" indent="-609600">
              <a:lnSpc>
                <a:spcPct val="100000"/>
              </a:lnSpc>
              <a:spcBef>
                <a:spcPts val="630"/>
              </a:spcBef>
              <a:buClr>
                <a:srgbClr val="330066"/>
              </a:buClr>
              <a:buSzPct val="69230"/>
              <a:buFont typeface="Arial"/>
              <a:buAutoNum type="arabicPeriod"/>
              <a:tabLst>
                <a:tab pos="622300" algn="l"/>
              </a:tabLst>
            </a:pPr>
            <a:r>
              <a:rPr sz="2600" spc="-15" dirty="0">
                <a:latin typeface="Arial"/>
                <a:cs typeface="Arial"/>
              </a:rPr>
              <a:t>Identify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the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resources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(people,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hardware, software,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services,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etc.)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required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for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all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tasks</a:t>
            </a:r>
            <a:endParaRPr sz="2600">
              <a:latin typeface="Arial"/>
              <a:cs typeface="Arial"/>
            </a:endParaRPr>
          </a:p>
          <a:p>
            <a:pPr marL="622300" marR="1417320" indent="-609600">
              <a:lnSpc>
                <a:spcPct val="100000"/>
              </a:lnSpc>
              <a:spcBef>
                <a:spcPts val="630"/>
              </a:spcBef>
              <a:buClr>
                <a:srgbClr val="330066"/>
              </a:buClr>
              <a:buSzPct val="69230"/>
              <a:buFont typeface="Arial"/>
              <a:buAutoNum type="arabicPeriod"/>
              <a:tabLst>
                <a:tab pos="622300" algn="l"/>
              </a:tabLst>
            </a:pPr>
            <a:r>
              <a:rPr sz="2600" spc="-15" dirty="0">
                <a:latin typeface="Arial"/>
                <a:cs typeface="Arial"/>
              </a:rPr>
              <a:t>Organize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the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tasks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into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sequences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of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chronological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events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(schedule)</a:t>
            </a:r>
            <a:endParaRPr sz="2600">
              <a:latin typeface="Arial"/>
              <a:cs typeface="Arial"/>
            </a:endParaRPr>
          </a:p>
          <a:p>
            <a:pPr marL="622300" indent="-609600">
              <a:lnSpc>
                <a:spcPct val="100000"/>
              </a:lnSpc>
              <a:spcBef>
                <a:spcPts val="630"/>
              </a:spcBef>
              <a:buClr>
                <a:srgbClr val="330066"/>
              </a:buClr>
              <a:buSzPct val="69230"/>
              <a:buFont typeface="Arial"/>
              <a:buAutoNum type="arabicPeriod"/>
              <a:tabLst>
                <a:tab pos="622300" algn="l"/>
              </a:tabLst>
            </a:pPr>
            <a:r>
              <a:rPr sz="2600" dirty="0">
                <a:latin typeface="Arial"/>
                <a:cs typeface="Arial"/>
              </a:rPr>
              <a:t>Develop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spending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plan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within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the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budget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" dirty="0"/>
              <a:t>PM</a:t>
            </a:r>
            <a:r>
              <a:rPr spc="-5" dirty="0"/>
              <a:t> </a:t>
            </a:r>
            <a:r>
              <a:rPr spc="-25" dirty="0"/>
              <a:t>Fundamentals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770784"/>
            <a:ext cx="7900034" cy="2300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2300" indent="-609600">
              <a:lnSpc>
                <a:spcPct val="100000"/>
              </a:lnSpc>
              <a:buSzPct val="69230"/>
              <a:buFont typeface="Arial"/>
              <a:buAutoNum type="arabicPeriod" startAt="5"/>
              <a:tabLst>
                <a:tab pos="622300" algn="l"/>
              </a:tabLst>
            </a:pPr>
            <a:r>
              <a:rPr sz="2600" spc="-15" dirty="0">
                <a:latin typeface="Arial"/>
                <a:cs typeface="Arial"/>
              </a:rPr>
              <a:t>Arrange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to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procure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external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resources</a:t>
            </a:r>
            <a:endParaRPr sz="2600">
              <a:latin typeface="Arial"/>
              <a:cs typeface="Arial"/>
            </a:endParaRPr>
          </a:p>
          <a:p>
            <a:pPr marL="622300" marR="427990" indent="-609600">
              <a:lnSpc>
                <a:spcPts val="2810"/>
              </a:lnSpc>
              <a:spcBef>
                <a:spcPts val="670"/>
              </a:spcBef>
              <a:buSzPct val="69230"/>
              <a:buFont typeface="Arial"/>
              <a:buAutoNum type="arabicPeriod" startAt="5"/>
              <a:tabLst>
                <a:tab pos="622300" algn="l"/>
              </a:tabLst>
            </a:pPr>
            <a:r>
              <a:rPr sz="2600" spc="-15" dirty="0">
                <a:latin typeface="Arial"/>
                <a:cs typeface="Arial"/>
              </a:rPr>
              <a:t>Identify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all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stakeholders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the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method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(how), frequency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(how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often),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content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(what)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of communications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to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them</a:t>
            </a:r>
            <a:endParaRPr sz="2600">
              <a:latin typeface="Arial"/>
              <a:cs typeface="Arial"/>
            </a:endParaRPr>
          </a:p>
          <a:p>
            <a:pPr marL="622300" marR="5080" indent="-609600">
              <a:lnSpc>
                <a:spcPts val="2810"/>
              </a:lnSpc>
              <a:spcBef>
                <a:spcPts val="625"/>
              </a:spcBef>
              <a:buSzPct val="69230"/>
              <a:buFont typeface="Arial"/>
              <a:buAutoNum type="arabicPeriod" startAt="5"/>
              <a:tabLst>
                <a:tab pos="622300" algn="l"/>
              </a:tabLst>
            </a:pPr>
            <a:r>
              <a:rPr sz="2600" spc="-15" dirty="0">
                <a:latin typeface="Arial"/>
                <a:cs typeface="Arial"/>
              </a:rPr>
              <a:t>Analyze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risks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decide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what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can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be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done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about them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0312" y="4197957"/>
            <a:ext cx="91440" cy="212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latin typeface="Arial"/>
                <a:cs typeface="Arial"/>
              </a:rPr>
              <a:t>•</a:t>
            </a:r>
            <a:endParaRPr sz="14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08175" y="4133639"/>
            <a:ext cx="3372485" cy="292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00" spc="-10" dirty="0">
                <a:latin typeface="Arial"/>
                <a:cs typeface="Arial"/>
              </a:rPr>
              <a:t>Accept,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Mitigate,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or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Transfer</a:t>
            </a:r>
            <a:endParaRPr sz="2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6575" y="4504459"/>
            <a:ext cx="7192645" cy="1228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21665" algn="l"/>
              </a:tabLst>
            </a:pPr>
            <a:r>
              <a:rPr sz="1800" spc="5" dirty="0">
                <a:latin typeface="Arial"/>
                <a:cs typeface="Arial"/>
              </a:rPr>
              <a:t>8.	</a:t>
            </a:r>
            <a:r>
              <a:rPr sz="2600" spc="-15" dirty="0">
                <a:latin typeface="Arial"/>
                <a:cs typeface="Arial"/>
              </a:rPr>
              <a:t>Determine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how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to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measure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success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3250">
              <a:latin typeface="Times New Roman"/>
              <a:cs typeface="Times New Roman"/>
            </a:endParaRPr>
          </a:p>
          <a:p>
            <a:pPr marL="876300">
              <a:lnSpc>
                <a:spcPct val="100000"/>
              </a:lnSpc>
            </a:pPr>
            <a:r>
              <a:rPr sz="2600" b="1" spc="-15" dirty="0">
                <a:latin typeface="Arial"/>
                <a:cs typeface="Arial"/>
              </a:rPr>
              <a:t>Output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of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Planning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Phase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–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Project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Plan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" dirty="0"/>
              <a:t>PM</a:t>
            </a:r>
            <a:r>
              <a:rPr spc="-5" dirty="0"/>
              <a:t> </a:t>
            </a:r>
            <a:r>
              <a:rPr spc="-25" dirty="0"/>
              <a:t>Fundamentals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808995"/>
            <a:ext cx="8001634" cy="3724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2300" marR="5080" indent="-609600">
              <a:lnSpc>
                <a:spcPct val="100000"/>
              </a:lnSpc>
              <a:buClr>
                <a:srgbClr val="330066"/>
              </a:buClr>
              <a:buSzPct val="70000"/>
              <a:buFont typeface="Wingdings"/>
              <a:buChar char=""/>
              <a:tabLst>
                <a:tab pos="622300" algn="l"/>
              </a:tabLst>
            </a:pPr>
            <a:r>
              <a:rPr sz="3000" dirty="0">
                <a:latin typeface="Arial"/>
                <a:cs typeface="Arial"/>
              </a:rPr>
              <a:t>Depending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on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complexity,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project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plans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can </a:t>
            </a:r>
            <a:r>
              <a:rPr sz="3000" spc="-15" dirty="0">
                <a:latin typeface="Arial"/>
                <a:cs typeface="Arial"/>
              </a:rPr>
              <a:t>contain:</a:t>
            </a:r>
            <a:endParaRPr sz="3000">
              <a:latin typeface="Arial"/>
              <a:cs typeface="Arial"/>
            </a:endParaRPr>
          </a:p>
          <a:p>
            <a:pPr marL="1003300" lvl="1" indent="-646430">
              <a:lnSpc>
                <a:spcPct val="100000"/>
              </a:lnSpc>
              <a:spcBef>
                <a:spcPts val="650"/>
              </a:spcBef>
              <a:buClr>
                <a:srgbClr val="669999"/>
              </a:buClr>
              <a:buSzPct val="69230"/>
              <a:buFont typeface="Arial"/>
              <a:buAutoNum type="arabicPeriod"/>
              <a:tabLst>
                <a:tab pos="1003300" algn="l"/>
              </a:tabLst>
            </a:pPr>
            <a:r>
              <a:rPr sz="2600" spc="-20" dirty="0">
                <a:latin typeface="Arial"/>
                <a:cs typeface="Arial"/>
              </a:rPr>
              <a:t>Work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Breakdown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Structure</a:t>
            </a:r>
            <a:endParaRPr sz="2600">
              <a:latin typeface="Arial"/>
              <a:cs typeface="Arial"/>
            </a:endParaRPr>
          </a:p>
          <a:p>
            <a:pPr marL="1003300" lvl="1" indent="-646430">
              <a:lnSpc>
                <a:spcPct val="100000"/>
              </a:lnSpc>
              <a:spcBef>
                <a:spcPts val="630"/>
              </a:spcBef>
              <a:buClr>
                <a:srgbClr val="669999"/>
              </a:buClr>
              <a:buSzPct val="69230"/>
              <a:buFont typeface="Arial"/>
              <a:buAutoNum type="arabicPeriod"/>
              <a:tabLst>
                <a:tab pos="1003300" algn="l"/>
              </a:tabLst>
            </a:pPr>
            <a:r>
              <a:rPr sz="2600" dirty="0">
                <a:latin typeface="Arial"/>
                <a:cs typeface="Arial"/>
              </a:rPr>
              <a:t>Resource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Breakdown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Structure</a:t>
            </a:r>
            <a:endParaRPr sz="2600">
              <a:latin typeface="Arial"/>
              <a:cs typeface="Arial"/>
            </a:endParaRPr>
          </a:p>
          <a:p>
            <a:pPr marL="1003300" lvl="1" indent="-646430">
              <a:lnSpc>
                <a:spcPct val="100000"/>
              </a:lnSpc>
              <a:spcBef>
                <a:spcPts val="630"/>
              </a:spcBef>
              <a:buClr>
                <a:srgbClr val="669999"/>
              </a:buClr>
              <a:buSzPct val="69230"/>
              <a:buFont typeface="Arial"/>
              <a:buAutoNum type="arabicPeriod"/>
              <a:tabLst>
                <a:tab pos="1003300" algn="l"/>
              </a:tabLst>
            </a:pPr>
            <a:r>
              <a:rPr sz="2600" spc="-15" dirty="0">
                <a:latin typeface="Arial"/>
                <a:cs typeface="Arial"/>
              </a:rPr>
              <a:t>Schedule</a:t>
            </a:r>
            <a:endParaRPr sz="2600">
              <a:latin typeface="Arial"/>
              <a:cs typeface="Arial"/>
            </a:endParaRPr>
          </a:p>
          <a:p>
            <a:pPr marL="1003300" lvl="1" indent="-646430">
              <a:lnSpc>
                <a:spcPct val="100000"/>
              </a:lnSpc>
              <a:spcBef>
                <a:spcPts val="630"/>
              </a:spcBef>
              <a:buClr>
                <a:srgbClr val="669999"/>
              </a:buClr>
              <a:buSzPct val="69230"/>
              <a:buFont typeface="Arial"/>
              <a:buAutoNum type="arabicPeriod"/>
              <a:tabLst>
                <a:tab pos="1003300" algn="l"/>
              </a:tabLst>
            </a:pPr>
            <a:r>
              <a:rPr sz="2600" spc="-15" dirty="0">
                <a:latin typeface="Arial"/>
                <a:cs typeface="Arial"/>
              </a:rPr>
              <a:t>Budget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Spending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Plans</a:t>
            </a:r>
            <a:endParaRPr sz="2600">
              <a:latin typeface="Arial"/>
              <a:cs typeface="Arial"/>
            </a:endParaRPr>
          </a:p>
          <a:p>
            <a:pPr marL="1003300" lvl="1" indent="-646430">
              <a:lnSpc>
                <a:spcPct val="100000"/>
              </a:lnSpc>
              <a:spcBef>
                <a:spcPts val="630"/>
              </a:spcBef>
              <a:buClr>
                <a:srgbClr val="669999"/>
              </a:buClr>
              <a:buSzPct val="69230"/>
              <a:buFont typeface="Arial"/>
              <a:buAutoNum type="arabicPeriod"/>
              <a:tabLst>
                <a:tab pos="1003300" algn="l"/>
              </a:tabLst>
            </a:pPr>
            <a:r>
              <a:rPr sz="2600" spc="-15" dirty="0">
                <a:latin typeface="Arial"/>
                <a:cs typeface="Arial"/>
              </a:rPr>
              <a:t>Performance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Plan</a:t>
            </a:r>
            <a:endParaRPr sz="2600">
              <a:latin typeface="Arial"/>
              <a:cs typeface="Arial"/>
            </a:endParaRPr>
          </a:p>
          <a:p>
            <a:pPr marL="1003300" lvl="1" indent="-646430">
              <a:lnSpc>
                <a:spcPct val="100000"/>
              </a:lnSpc>
              <a:spcBef>
                <a:spcPts val="630"/>
              </a:spcBef>
              <a:buClr>
                <a:srgbClr val="669999"/>
              </a:buClr>
              <a:buSzPct val="69230"/>
              <a:buFont typeface="Arial"/>
              <a:buAutoNum type="arabicPeriod"/>
              <a:tabLst>
                <a:tab pos="1003300" algn="l"/>
              </a:tabLst>
            </a:pPr>
            <a:r>
              <a:rPr sz="2600" dirty="0">
                <a:latin typeface="Arial"/>
                <a:cs typeface="Arial"/>
              </a:rPr>
              <a:t>Risk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Management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Plan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E9BE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1380</Words>
  <Application>Microsoft Office PowerPoint</Application>
  <PresentationFormat>On-screen Show (4:3)</PresentationFormat>
  <Paragraphs>238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Times New Roman</vt:lpstr>
      <vt:lpstr>Wingdings</vt:lpstr>
      <vt:lpstr>Office Theme</vt:lpstr>
      <vt:lpstr>PowerPoint Presentation</vt:lpstr>
      <vt:lpstr>PM Fundamental</vt:lpstr>
      <vt:lpstr>PM Fundamentals</vt:lpstr>
      <vt:lpstr>PM Fundamentals</vt:lpstr>
      <vt:lpstr>PM Fundamentals</vt:lpstr>
      <vt:lpstr>PM Fundamentals</vt:lpstr>
      <vt:lpstr>PM Fundamentals</vt:lpstr>
      <vt:lpstr>PM Fundamentals</vt:lpstr>
      <vt:lpstr>PM Fundamentals</vt:lpstr>
      <vt:lpstr>PM Fundamentals</vt:lpstr>
      <vt:lpstr>PM Fundamentals</vt:lpstr>
      <vt:lpstr>PM Fundamentals</vt:lpstr>
      <vt:lpstr>PM Fundamentals</vt:lpstr>
      <vt:lpstr>PM Fundamentals</vt:lpstr>
      <vt:lpstr>PM Fundamentals</vt:lpstr>
      <vt:lpstr>PM Fundamentals</vt:lpstr>
      <vt:lpstr>PM Fundamentals</vt:lpstr>
      <vt:lpstr>PM Fundamentals</vt:lpstr>
      <vt:lpstr>PM Fundamentals</vt:lpstr>
      <vt:lpstr>PM Fundamentals</vt:lpstr>
      <vt:lpstr>PM Fundamentals</vt:lpstr>
      <vt:lpstr>PM Fundamentals</vt:lpstr>
      <vt:lpstr>PM Fundamentals</vt:lpstr>
      <vt:lpstr>PM Fundamentals</vt:lpstr>
      <vt:lpstr>PM Fundamentals</vt:lpstr>
      <vt:lpstr>PM Fundamentals</vt:lpstr>
      <vt:lpstr>PM Fundamentals</vt:lpstr>
      <vt:lpstr>PM Fundamentals</vt:lpstr>
      <vt:lpstr>PM Fundamentals</vt:lpstr>
      <vt:lpstr>PM Fundamentals</vt:lpstr>
      <vt:lpstr>PM Fundamentals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Fundamentals</dc:title>
  <dc:creator>Finance &amp; Administration</dc:creator>
  <cp:lastModifiedBy>Sean D Mays</cp:lastModifiedBy>
  <cp:revision>1</cp:revision>
  <dcterms:created xsi:type="dcterms:W3CDTF">2016-07-11T12:12:22Z</dcterms:created>
  <dcterms:modified xsi:type="dcterms:W3CDTF">2016-07-11T16:21:08Z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2009-06-03T00:00:00Z</vt:filetime>
  </property>
  <property fmtid="{D5CDD505-2E9C-101B-9397-08002B2CF9AE}" pid="3" name="LastSaved">
    <vt:filetime>2016-07-11T00:00:00Z</vt:filetime>
  </property>
</Properties>
</file>